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97" r:id="rId2"/>
    <p:sldId id="298" r:id="rId3"/>
    <p:sldId id="299" r:id="rId4"/>
    <p:sldId id="300" r:id="rId5"/>
    <p:sldId id="301" r:id="rId6"/>
    <p:sldId id="302" r:id="rId7"/>
    <p:sldId id="283" r:id="rId8"/>
    <p:sldId id="284" r:id="rId9"/>
    <p:sldId id="259" r:id="rId10"/>
    <p:sldId id="261" r:id="rId11"/>
    <p:sldId id="262" r:id="rId12"/>
    <p:sldId id="295" r:id="rId13"/>
    <p:sldId id="294" r:id="rId14"/>
    <p:sldId id="296" r:id="rId15"/>
    <p:sldId id="277" r:id="rId16"/>
    <p:sldId id="278" r:id="rId17"/>
    <p:sldId id="279" r:id="rId18"/>
    <p:sldId id="271" r:id="rId19"/>
    <p:sldId id="274" r:id="rId20"/>
    <p:sldId id="273" r:id="rId21"/>
    <p:sldId id="260" r:id="rId22"/>
    <p:sldId id="264" r:id="rId23"/>
    <p:sldId id="293" r:id="rId24"/>
    <p:sldId id="265" r:id="rId25"/>
    <p:sldId id="266" r:id="rId26"/>
    <p:sldId id="267" r:id="rId27"/>
    <p:sldId id="286" r:id="rId28"/>
    <p:sldId id="268" r:id="rId29"/>
    <p:sldId id="292" r:id="rId30"/>
    <p:sldId id="26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488"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B0F8830-F6FB-4194-A3A0-74D7E1D23FE3}" type="datetimeFigureOut">
              <a:rPr lang="en-US" smtClean="0"/>
              <a:pPr/>
              <a:t>2/21/2013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BD3A408-BD84-4DDE-928E-24094BA18AD0}" type="slidenum">
              <a:rPr lang="en-US" smtClean="0"/>
              <a:pPr/>
              <a:t>‹#›</a:t>
            </a:fld>
            <a:endParaRPr lang="en-US" dirty="0"/>
          </a:p>
        </p:txBody>
      </p:sp>
    </p:spTree>
    <p:extLst>
      <p:ext uri="{BB962C8B-B14F-4D97-AF65-F5344CB8AC3E}">
        <p14:creationId xmlns:p14="http://schemas.microsoft.com/office/powerpoint/2010/main" val="3755152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114539-D23E-4D74-9E25-CE6602803F5B}"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E71BF6-DD7E-4981-929C-071E9F9AA90F}" type="slidenum">
              <a:rPr lang="en-US" smtClean="0"/>
              <a:pPr/>
              <a:t>‹#›</a:t>
            </a:fld>
            <a:endParaRPr lang="en-US" dirty="0"/>
          </a:p>
        </p:txBody>
      </p:sp>
    </p:spTree>
    <p:extLst>
      <p:ext uri="{BB962C8B-B14F-4D97-AF65-F5344CB8AC3E}">
        <p14:creationId xmlns:p14="http://schemas.microsoft.com/office/powerpoint/2010/main" val="7339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71BF6-DD7E-4981-929C-071E9F9AA90F}" type="slidenum">
              <a:rPr lang="en-US" smtClean="0"/>
              <a:pPr/>
              <a:t>4</a:t>
            </a:fld>
            <a:endParaRPr lang="en-US" dirty="0"/>
          </a:p>
        </p:txBody>
      </p:sp>
    </p:spTree>
    <p:extLst>
      <p:ext uri="{BB962C8B-B14F-4D97-AF65-F5344CB8AC3E}">
        <p14:creationId xmlns:p14="http://schemas.microsoft.com/office/powerpoint/2010/main" val="135329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prstClr val="black">
                  <a:tint val="75000"/>
                </a:prstClr>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905000"/>
            <a:ext cx="8229600" cy="4669536"/>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934200" y="6248400"/>
            <a:ext cx="1795464" cy="304800"/>
          </a:xfrm>
        </p:spPr>
        <p:txBody>
          <a:bodyPr/>
          <a:lstStyle>
            <a:lvl1pPr>
              <a:defRPr sz="1200">
                <a:solidFill>
                  <a:schemeClr val="tx1"/>
                </a:solidFill>
              </a:defRPr>
            </a:lvl1pPr>
          </a:lstStyle>
          <a:p>
            <a:pPr algn="r"/>
            <a:r>
              <a:rPr lang="en-US" dirty="0" smtClean="0"/>
              <a:t>February 22, 2013</a:t>
            </a:r>
            <a:endParaRPr lang="en-US" dirty="0"/>
          </a:p>
        </p:txBody>
      </p:sp>
      <p:sp>
        <p:nvSpPr>
          <p:cNvPr id="6" name="Slide Number Placeholder 5"/>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27" name="Slide Number Placeholder 26"/>
          <p:cNvSpPr>
            <a:spLocks noGrp="1"/>
          </p:cNvSpPr>
          <p:nvPr>
            <p:ph type="sldNum" sz="quarter" idx="11"/>
          </p:nvPr>
        </p:nvSpPr>
        <p:spPr/>
        <p:txBody>
          <a:bodyPr rtlCol="0"/>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
        <p:nvSpPr>
          <p:cNvPr id="28" name="Footer Placeholder 27"/>
          <p:cNvSpPr>
            <a:spLocks noGrp="1"/>
          </p:cNvSpPr>
          <p:nvPr>
            <p:ph type="ftr" sz="quarter" idx="12"/>
          </p:nvPr>
        </p:nvSpPr>
        <p:spPr/>
        <p:txBody>
          <a:bodyPr rtlCol="0"/>
          <a:lstStyle/>
          <a:p>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1B6A37-0F92-6942-B2D5-E7B33722527D}" type="datetimeFigureOut">
              <a:rPr lang="en-US" smtClean="0">
                <a:solidFill>
                  <a:prstClr val="black">
                    <a:tint val="75000"/>
                  </a:prstClr>
                </a:solidFill>
              </a:rPr>
              <a:pPr/>
              <a:t>2/21/2013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55724D-F043-D349-AEDF-25C602CAB72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defTabSz="457200"/>
            <a:fld id="{BC1B6A37-0F92-6942-B2D5-E7B33722527D}" type="datetimeFigureOut">
              <a:rPr lang="en-US" smtClean="0">
                <a:solidFill>
                  <a:prstClr val="black">
                    <a:tint val="75000"/>
                  </a:prstClr>
                </a:solidFill>
              </a:rPr>
              <a:pPr defTabSz="457200"/>
              <a:t>2/21/2013</a:t>
            </a:fld>
            <a:endParaRPr lang="en-US" dirty="0">
              <a:solidFill>
                <a:prstClr val="black">
                  <a:tint val="75000"/>
                </a:prst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defTabSz="457200"/>
            <a:endParaRPr lang="en-US" dirty="0">
              <a:solidFill>
                <a:prstClr val="black">
                  <a:tint val="75000"/>
                </a:prst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defTabSz="457200"/>
            <a:fld id="{6355724D-F043-D349-AEDF-25C602CAB722}" type="slidenum">
              <a:rPr lang="en-US" smtClean="0">
                <a:solidFill>
                  <a:prstClr val="black">
                    <a:tint val="75000"/>
                  </a:prstClr>
                </a:solidFill>
              </a:rPr>
              <a:pPr defTabSz="4572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des.illinois.gov/"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www.ides.illinois.gov/LM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itch.Daniels@Illinois.gov" TargetMode="External"/><Relationship Id="rId2" Type="http://schemas.openxmlformats.org/officeDocument/2006/relationships/hyperlink" Target="mailto:Jason.Tyszko@illinois.gov"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lpathway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illinois.virtuallmi.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des.illinois.gov/LMI"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om.Austin@Illinois.gov" TargetMode="External"/><Relationship Id="rId7" Type="http://schemas.openxmlformats.org/officeDocument/2006/relationships/hyperlink" Target="mailto:Norman.Kelewitz@Illinois.gov"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mailto:Ron.Payne@Illinois.gov" TargetMode="External"/><Relationship Id="rId5" Type="http://schemas.openxmlformats.org/officeDocument/2006/relationships/hyperlink" Target="mailto:Dennis.Hoffman@Illinois.gov" TargetMode="External"/><Relationship Id="rId4" Type="http://schemas.openxmlformats.org/officeDocument/2006/relationships/hyperlink" Target="mailto:Vicki.Niederhofer@Illinois.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ides.illinois.gov/lmi" TargetMode="External"/><Relationship Id="rId2" Type="http://schemas.openxmlformats.org/officeDocument/2006/relationships/hyperlink" Target="http://www.ilpathways.com/" TargetMode="External"/><Relationship Id="rId1" Type="http://schemas.openxmlformats.org/officeDocument/2006/relationships/slideLayout" Target="../slideLayouts/slideLayout2.xml"/><Relationship Id="rId5" Type="http://schemas.openxmlformats.org/officeDocument/2006/relationships/hyperlink" Target="http://occrl.illinois.edu/projects/pathways_resource_center/" TargetMode="External"/><Relationship Id="rId4" Type="http://schemas.openxmlformats.org/officeDocument/2006/relationships/hyperlink" Target="http://www.ides.illinois.gov/careerinf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www.ilpathway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des.illinois.gov/lmi"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www.ilpathway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953000"/>
            <a:ext cx="9144000" cy="17857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Subtitle 4"/>
          <p:cNvSpPr>
            <a:spLocks noGrp="1"/>
          </p:cNvSpPr>
          <p:nvPr>
            <p:ph idx="1"/>
          </p:nvPr>
        </p:nvSpPr>
        <p:spPr>
          <a:xfrm>
            <a:off x="457200" y="2819400"/>
            <a:ext cx="8229600" cy="3200400"/>
          </a:xfrm>
        </p:spPr>
        <p:txBody>
          <a:bodyPr>
            <a:normAutofit/>
          </a:bodyPr>
          <a:lstStyle/>
          <a:p>
            <a:pPr marL="109728" indent="0" algn="ctr">
              <a:buNone/>
            </a:pPr>
            <a:r>
              <a:rPr lang="en-US" sz="3200" b="1" dirty="0"/>
              <a:t>Using Labor Market </a:t>
            </a:r>
            <a:r>
              <a:rPr lang="en-US" sz="3200" b="1" dirty="0" smtClean="0"/>
              <a:t>Information</a:t>
            </a:r>
            <a:br>
              <a:rPr lang="en-US" sz="3200" b="1" dirty="0" smtClean="0"/>
            </a:br>
            <a:r>
              <a:rPr lang="en-US" sz="3200" b="1" dirty="0" smtClean="0"/>
              <a:t>to Analyze Programs of Study</a:t>
            </a:r>
            <a:br>
              <a:rPr lang="en-US" sz="3200" b="1" dirty="0" smtClean="0"/>
            </a:br>
            <a:r>
              <a:rPr lang="en-US" sz="3200" b="1" dirty="0" smtClean="0"/>
              <a:t>and </a:t>
            </a:r>
            <a:r>
              <a:rPr lang="en-US" sz="3200" b="1" dirty="0"/>
              <a:t>Career </a:t>
            </a:r>
            <a:r>
              <a:rPr lang="en-US" sz="3200" b="1" dirty="0" smtClean="0"/>
              <a:t>Clusters</a:t>
            </a:r>
          </a:p>
          <a:p>
            <a:pPr marL="109728" indent="0" algn="ctr">
              <a:buNone/>
            </a:pPr>
            <a:r>
              <a:rPr lang="en-US" sz="2400" b="1" dirty="0" smtClean="0"/>
              <a:t>February 22, 2013</a:t>
            </a:r>
          </a:p>
        </p:txBody>
      </p:sp>
      <p:pic>
        <p:nvPicPr>
          <p:cNvPr id="6" name="Picture 1"/>
          <p:cNvPicPr>
            <a:picLocks noChangeAspect="1" noChangeArrowheads="1"/>
          </p:cNvPicPr>
          <p:nvPr/>
        </p:nvPicPr>
        <p:blipFill rotWithShape="1">
          <a:blip r:embed="rId2" cstate="print"/>
          <a:srcRect l="13892" t="32578" r="13505" b="22112"/>
          <a:stretch/>
        </p:blipFill>
        <p:spPr bwMode="auto">
          <a:xfrm>
            <a:off x="310565" y="541460"/>
            <a:ext cx="4297680" cy="2072528"/>
          </a:xfrm>
          <a:prstGeom prst="rect">
            <a:avLst/>
          </a:prstGeom>
          <a:noFill/>
          <a:ln w="9525">
            <a:noFill/>
            <a:miter lim="800000"/>
            <a:headEnd/>
            <a:tailEnd/>
          </a:ln>
          <a:effectLst/>
        </p:spPr>
      </p:pic>
      <p:sp>
        <p:nvSpPr>
          <p:cNvPr id="19" name="TextBox 18"/>
          <p:cNvSpPr txBox="1"/>
          <p:nvPr/>
        </p:nvSpPr>
        <p:spPr>
          <a:xfrm>
            <a:off x="381000" y="2286000"/>
            <a:ext cx="4991861" cy="369332"/>
          </a:xfrm>
          <a:prstGeom prst="rect">
            <a:avLst/>
          </a:prstGeom>
          <a:noFill/>
        </p:spPr>
        <p:txBody>
          <a:bodyPr wrap="square" rtlCol="0">
            <a:spAutoFit/>
          </a:bodyPr>
          <a:lstStyle/>
          <a:p>
            <a:r>
              <a:rPr lang="en-US" dirty="0" smtClean="0">
                <a:solidFill>
                  <a:srgbClr val="0070C0"/>
                </a:solidFill>
              </a:rPr>
              <a:t>www.ilpathways.com</a:t>
            </a:r>
            <a:endParaRPr lang="en-US"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612" y="4953000"/>
            <a:ext cx="1671788" cy="17465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912" y="4953000"/>
            <a:ext cx="1618488" cy="17857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974332"/>
            <a:ext cx="1621539" cy="17312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3900" y="4939352"/>
            <a:ext cx="1659500" cy="1746504"/>
          </a:xfrm>
          <a:prstGeom prst="rect">
            <a:avLst/>
          </a:prstGeom>
        </p:spPr>
      </p:pic>
    </p:spTree>
    <p:extLst>
      <p:ext uri="{BB962C8B-B14F-4D97-AF65-F5344CB8AC3E}">
        <p14:creationId xmlns:p14="http://schemas.microsoft.com/office/powerpoint/2010/main" val="1877638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639762"/>
          </a:xfrm>
        </p:spPr>
        <p:txBody>
          <a:bodyPr>
            <a:normAutofit fontScale="90000"/>
          </a:bodyPr>
          <a:lstStyle/>
          <a:p>
            <a:r>
              <a:rPr lang="en-US" b="1" dirty="0" smtClean="0"/>
              <a:t>Illinois Pathway Initiative</a:t>
            </a:r>
            <a:endParaRPr lang="en-US" b="1" dirty="0"/>
          </a:p>
        </p:txBody>
      </p:sp>
      <p:sp>
        <p:nvSpPr>
          <p:cNvPr id="3" name="Content Placeholder 2"/>
          <p:cNvSpPr>
            <a:spLocks noGrp="1"/>
          </p:cNvSpPr>
          <p:nvPr>
            <p:ph idx="1"/>
          </p:nvPr>
        </p:nvSpPr>
        <p:spPr>
          <a:xfrm>
            <a:off x="152400" y="990600"/>
            <a:ext cx="8763000" cy="5181600"/>
          </a:xfrm>
        </p:spPr>
        <p:txBody>
          <a:bodyPr>
            <a:noAutofit/>
          </a:bodyPr>
          <a:lstStyle/>
          <a:p>
            <a:pPr marL="109728" indent="0">
              <a:buNone/>
            </a:pPr>
            <a:r>
              <a:rPr lang="en-US" sz="2000" dirty="0" smtClean="0"/>
              <a:t>Framework </a:t>
            </a:r>
            <a:r>
              <a:rPr lang="en-US" sz="2000" dirty="0"/>
              <a:t>that leads to growing careers, related LMI and postsecondary training programs offering them, and the current supply and demand of trained </a:t>
            </a:r>
            <a:r>
              <a:rPr lang="en-US" sz="2000" dirty="0" smtClean="0"/>
              <a:t>workers. </a:t>
            </a:r>
            <a:endParaRPr lang="en-US" sz="2000" dirty="0"/>
          </a:p>
        </p:txBody>
      </p:sp>
      <p:pic>
        <p:nvPicPr>
          <p:cNvPr id="481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18" t="11545" r="18538" b="7840"/>
          <a:stretch/>
        </p:blipFill>
        <p:spPr bwMode="auto">
          <a:xfrm>
            <a:off x="1264920" y="2057400"/>
            <a:ext cx="6583680" cy="46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096962"/>
          </a:xfrm>
        </p:spPr>
        <p:txBody>
          <a:bodyPr>
            <a:noAutofit/>
          </a:bodyPr>
          <a:lstStyle/>
          <a:p>
            <a:r>
              <a:rPr lang="en-US" sz="3200" b="1" dirty="0" smtClean="0"/>
              <a:t>Critical Occupations within Selected Industries/Pathways</a:t>
            </a:r>
            <a:endParaRPr lang="en-US" sz="3200" b="1" dirty="0"/>
          </a:p>
        </p:txBody>
      </p:sp>
      <p:pic>
        <p:nvPicPr>
          <p:cNvPr id="491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96" t="12797" r="17646" b="7978"/>
          <a:stretch/>
        </p:blipFill>
        <p:spPr bwMode="auto">
          <a:xfrm>
            <a:off x="627697" y="1447800"/>
            <a:ext cx="7601903"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934200" y="2895600"/>
            <a:ext cx="1447800" cy="281940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7" name="Straight Arrow Connector 6"/>
          <p:cNvCxnSpPr/>
          <p:nvPr/>
        </p:nvCxnSpPr>
        <p:spPr>
          <a:xfrm>
            <a:off x="5334000" y="1219200"/>
            <a:ext cx="1524000" cy="16764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74638"/>
            <a:ext cx="8534400" cy="1096962"/>
          </a:xfrm>
        </p:spPr>
        <p:txBody>
          <a:bodyPr>
            <a:noAutofit/>
          </a:bodyPr>
          <a:lstStyle/>
          <a:p>
            <a:r>
              <a:rPr lang="en-US" sz="3200" b="1" dirty="0" smtClean="0"/>
              <a:t>Critical Occupations within Selected Industries/Pathways</a:t>
            </a:r>
            <a:endParaRPr lang="en-US" sz="3200" b="1" dirty="0"/>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58" t="12417" r="17280" b="8261"/>
          <a:stretch/>
        </p:blipFill>
        <p:spPr bwMode="auto">
          <a:xfrm>
            <a:off x="838200" y="1828800"/>
            <a:ext cx="7228764" cy="495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383268"/>
            <a:ext cx="7533564" cy="369332"/>
          </a:xfrm>
          <a:prstGeom prst="rect">
            <a:avLst/>
          </a:prstGeom>
          <a:noFill/>
        </p:spPr>
        <p:txBody>
          <a:bodyPr wrap="square" rtlCol="0">
            <a:spAutoFit/>
          </a:bodyPr>
          <a:lstStyle/>
          <a:p>
            <a:r>
              <a:rPr lang="en-US" dirty="0" smtClean="0">
                <a:solidFill>
                  <a:schemeClr val="accent2"/>
                </a:solidFill>
              </a:rPr>
              <a:t>Example – Selected Careers for Therapeutics and Diagnostics</a:t>
            </a:r>
            <a:endParaRPr lang="en-US" dirty="0">
              <a:solidFill>
                <a:schemeClr val="accent2"/>
              </a:solidFill>
            </a:endParaRPr>
          </a:p>
        </p:txBody>
      </p:sp>
      <p:cxnSp>
        <p:nvCxnSpPr>
          <p:cNvPr id="8" name="Straight Arrow Connector 7"/>
          <p:cNvCxnSpPr/>
          <p:nvPr/>
        </p:nvCxnSpPr>
        <p:spPr>
          <a:xfrm>
            <a:off x="838200" y="1828800"/>
            <a:ext cx="381000" cy="23622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162800" y="5029200"/>
            <a:ext cx="751764" cy="76200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346324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534400" cy="1096962"/>
          </a:xfrm>
        </p:spPr>
        <p:txBody>
          <a:bodyPr>
            <a:noAutofit/>
          </a:bodyPr>
          <a:lstStyle/>
          <a:p>
            <a:r>
              <a:rPr lang="en-US" sz="3200" b="1" dirty="0" smtClean="0"/>
              <a:t>Critical Occupations </a:t>
            </a:r>
            <a:br>
              <a:rPr lang="en-US" sz="3200" b="1" dirty="0" smtClean="0"/>
            </a:br>
            <a:r>
              <a:rPr lang="en-US" sz="3200" b="1" dirty="0" smtClean="0"/>
              <a:t>within Selected Industries/Pathways</a:t>
            </a:r>
            <a:endParaRPr lang="en-US" sz="3200" b="1" dirty="0"/>
          </a:p>
        </p:txBody>
      </p:sp>
      <p:pic>
        <p:nvPicPr>
          <p:cNvPr id="593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393" t="12396" r="19134" b="6914"/>
          <a:stretch/>
        </p:blipFill>
        <p:spPr bwMode="auto">
          <a:xfrm>
            <a:off x="762000" y="1600200"/>
            <a:ext cx="7192370" cy="506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219200"/>
            <a:ext cx="7533564" cy="369332"/>
          </a:xfrm>
          <a:prstGeom prst="rect">
            <a:avLst/>
          </a:prstGeom>
          <a:noFill/>
        </p:spPr>
        <p:txBody>
          <a:bodyPr wrap="square" rtlCol="0">
            <a:spAutoFit/>
          </a:bodyPr>
          <a:lstStyle/>
          <a:p>
            <a:r>
              <a:rPr lang="en-US" dirty="0" smtClean="0">
                <a:solidFill>
                  <a:schemeClr val="accent2"/>
                </a:solidFill>
              </a:rPr>
              <a:t>Example – Selected Careers for Therapeutics and Diagnostics</a:t>
            </a:r>
            <a:endParaRPr lang="en-US" dirty="0">
              <a:solidFill>
                <a:schemeClr val="accent2"/>
              </a:solidFill>
            </a:endParaRPr>
          </a:p>
        </p:txBody>
      </p:sp>
    </p:spTree>
    <p:extLst>
      <p:ext uri="{BB962C8B-B14F-4D97-AF65-F5344CB8AC3E}">
        <p14:creationId xmlns:p14="http://schemas.microsoft.com/office/powerpoint/2010/main" val="334893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534400" cy="1096962"/>
          </a:xfrm>
        </p:spPr>
        <p:txBody>
          <a:bodyPr>
            <a:noAutofit/>
          </a:bodyPr>
          <a:lstStyle/>
          <a:p>
            <a:r>
              <a:rPr lang="en-US" sz="3200" b="1" dirty="0" smtClean="0"/>
              <a:t>Critical Occupations </a:t>
            </a:r>
            <a:br>
              <a:rPr lang="en-US" sz="3200" b="1" dirty="0" smtClean="0"/>
            </a:br>
            <a:r>
              <a:rPr lang="en-US" sz="3200" b="1" dirty="0" smtClean="0"/>
              <a:t>within Selected Industries/Pathways</a:t>
            </a:r>
            <a:endParaRPr lang="en-US" sz="3200" b="1" dirty="0"/>
          </a:p>
        </p:txBody>
      </p:sp>
      <p:sp>
        <p:nvSpPr>
          <p:cNvPr id="7" name="TextBox 6"/>
          <p:cNvSpPr txBox="1"/>
          <p:nvPr/>
        </p:nvSpPr>
        <p:spPr>
          <a:xfrm>
            <a:off x="381000" y="1219200"/>
            <a:ext cx="7533564" cy="923330"/>
          </a:xfrm>
          <a:prstGeom prst="rect">
            <a:avLst/>
          </a:prstGeom>
          <a:noFill/>
        </p:spPr>
        <p:txBody>
          <a:bodyPr wrap="square" rtlCol="0">
            <a:spAutoFit/>
          </a:bodyPr>
          <a:lstStyle/>
          <a:p>
            <a:r>
              <a:rPr lang="en-US" dirty="0" smtClean="0">
                <a:solidFill>
                  <a:schemeClr val="accent2"/>
                </a:solidFill>
              </a:rPr>
              <a:t>Example – Registered Nurses</a:t>
            </a:r>
          </a:p>
          <a:p>
            <a:pPr marL="285750" indent="-285750">
              <a:buFont typeface="Arial" pitchFamily="34" charset="0"/>
              <a:buChar char="•"/>
            </a:pPr>
            <a:r>
              <a:rPr lang="en-US" dirty="0" smtClean="0">
                <a:solidFill>
                  <a:schemeClr val="accent2"/>
                </a:solidFill>
              </a:rPr>
              <a:t>See occupation information</a:t>
            </a:r>
          </a:p>
          <a:p>
            <a:pPr marL="285750" indent="-285750">
              <a:buFont typeface="Arial" pitchFamily="34" charset="0"/>
              <a:buChar char="•"/>
            </a:pPr>
            <a:r>
              <a:rPr lang="en-US" dirty="0" smtClean="0">
                <a:solidFill>
                  <a:schemeClr val="accent2"/>
                </a:solidFill>
              </a:rPr>
              <a:t>Select to see Employment &amp; Outlook</a:t>
            </a:r>
            <a:endParaRPr lang="en-US" dirty="0">
              <a:solidFill>
                <a:schemeClr val="accent2"/>
              </a:solidFill>
            </a:endParaRPr>
          </a:p>
        </p:txBody>
      </p:sp>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36" t="34600" r="18328" b="7237"/>
          <a:stretch/>
        </p:blipFill>
        <p:spPr bwMode="auto">
          <a:xfrm>
            <a:off x="381000" y="2286000"/>
            <a:ext cx="830552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295400" y="2142530"/>
            <a:ext cx="762000" cy="75307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31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206" y="152400"/>
            <a:ext cx="3886200" cy="2590800"/>
          </a:xfrm>
        </p:spPr>
        <p:txBody>
          <a:bodyPr>
            <a:noAutofit/>
          </a:bodyPr>
          <a:lstStyle/>
          <a:p>
            <a:r>
              <a:rPr lang="en-US" sz="3200" b="1" dirty="0" smtClean="0"/>
              <a:t>Critical Occupations within Selected Industries/</a:t>
            </a:r>
            <a:br>
              <a:rPr lang="en-US" sz="3200" b="1" dirty="0" smtClean="0"/>
            </a:br>
            <a:r>
              <a:rPr lang="en-US" sz="3200" b="1" dirty="0" smtClean="0"/>
              <a:t>Pathways</a:t>
            </a:r>
            <a:endParaRPr lang="en-US" sz="3200" b="1" dirty="0"/>
          </a:p>
        </p:txBody>
      </p:sp>
      <p:sp>
        <p:nvSpPr>
          <p:cNvPr id="8" name="Rectangle 7"/>
          <p:cNvSpPr/>
          <p:nvPr/>
        </p:nvSpPr>
        <p:spPr>
          <a:xfrm>
            <a:off x="233149" y="3276600"/>
            <a:ext cx="4262650" cy="2862322"/>
          </a:xfrm>
          <a:prstGeom prst="rect">
            <a:avLst/>
          </a:prstGeom>
        </p:spPr>
        <p:txBody>
          <a:bodyPr wrap="square">
            <a:spAutoFit/>
          </a:bodyPr>
          <a:lstStyle/>
          <a:p>
            <a:r>
              <a:rPr lang="en-US" dirty="0"/>
              <a:t>In Illinois, employment of registered nurses is expected to increase much faster than average through 2018. About 4,240 openings are expected annually. Registered nurses is one of the top 50 fastest growing occupations and one of 10 occupations expected to provide the most job openings each year in Illinois</a:t>
            </a:r>
            <a:r>
              <a:rPr lang="en-US" dirty="0" smtClean="0"/>
              <a:t>.</a:t>
            </a:r>
          </a:p>
          <a:p>
            <a:endParaRPr lang="en-US" dirty="0"/>
          </a:p>
        </p:txBody>
      </p:sp>
      <p:pic>
        <p:nvPicPr>
          <p:cNvPr id="5120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7821" t="11940" r="50679" b="7205"/>
          <a:stretch/>
        </p:blipFill>
        <p:spPr bwMode="auto">
          <a:xfrm>
            <a:off x="4343399" y="76200"/>
            <a:ext cx="4648201" cy="671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41110" y="2743200"/>
            <a:ext cx="3249608" cy="369332"/>
          </a:xfrm>
          <a:prstGeom prst="rect">
            <a:avLst/>
          </a:prstGeom>
        </p:spPr>
        <p:txBody>
          <a:bodyPr wrap="none">
            <a:spAutoFit/>
          </a:bodyPr>
          <a:lstStyle/>
          <a:p>
            <a:r>
              <a:rPr lang="en-US" dirty="0">
                <a:solidFill>
                  <a:schemeClr val="accent2"/>
                </a:solidFill>
              </a:rPr>
              <a:t>Example – Registered Nurses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096962"/>
          </a:xfrm>
        </p:spPr>
        <p:txBody>
          <a:bodyPr>
            <a:noAutofit/>
          </a:bodyPr>
          <a:lstStyle/>
          <a:p>
            <a:r>
              <a:rPr lang="en-US" sz="3200" b="1" dirty="0" smtClean="0"/>
              <a:t>Critical Occupations within Selected Industries/Pathways</a:t>
            </a:r>
            <a:endParaRPr lang="en-US" sz="3200"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96" t="12797" r="17646" b="7978"/>
          <a:stretch/>
        </p:blipFill>
        <p:spPr bwMode="auto">
          <a:xfrm>
            <a:off x="685800" y="1743580"/>
            <a:ext cx="7162800" cy="482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114800" y="5453418"/>
            <a:ext cx="4114800" cy="71878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7" name="Straight Arrow Connector 6"/>
          <p:cNvCxnSpPr/>
          <p:nvPr/>
        </p:nvCxnSpPr>
        <p:spPr>
          <a:xfrm>
            <a:off x="2743200" y="1676400"/>
            <a:ext cx="2133600" cy="37338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307068"/>
            <a:ext cx="7533564" cy="369332"/>
          </a:xfrm>
          <a:prstGeom prst="rect">
            <a:avLst/>
          </a:prstGeom>
          <a:noFill/>
        </p:spPr>
        <p:txBody>
          <a:bodyPr wrap="square" rtlCol="0">
            <a:spAutoFit/>
          </a:bodyPr>
          <a:lstStyle/>
          <a:p>
            <a:r>
              <a:rPr lang="en-US" dirty="0" smtClean="0">
                <a:solidFill>
                  <a:schemeClr val="accent2"/>
                </a:solidFill>
              </a:rPr>
              <a:t>Supply, Demand, and Other Labor Market Information Reports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04800" y="274638"/>
            <a:ext cx="8534400" cy="109696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b="1" dirty="0" smtClean="0"/>
              <a:t>Critical Occupations within Selected Industries/Pathways</a:t>
            </a:r>
            <a:endParaRPr lang="en-US" sz="3200" b="1" dirty="0"/>
          </a:p>
        </p:txBody>
      </p:sp>
      <p:pic>
        <p:nvPicPr>
          <p:cNvPr id="522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78" t="11991" r="16653" b="11514"/>
          <a:stretch/>
        </p:blipFill>
        <p:spPr bwMode="auto">
          <a:xfrm>
            <a:off x="2114890" y="1553361"/>
            <a:ext cx="696087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33149" y="1529477"/>
            <a:ext cx="1915860" cy="2585323"/>
          </a:xfrm>
          <a:prstGeom prst="rect">
            <a:avLst/>
          </a:prstGeom>
        </p:spPr>
        <p:txBody>
          <a:bodyPr wrap="square">
            <a:spAutoFit/>
          </a:bodyPr>
          <a:lstStyle/>
          <a:p>
            <a:r>
              <a:rPr lang="en-US" dirty="0" smtClean="0">
                <a:solidFill>
                  <a:schemeClr val="accent2"/>
                </a:solidFill>
              </a:rPr>
              <a:t>Supply and Demand Reports and all of the labor market information in the slides that follow is linked from here.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524000"/>
          </a:xfrm>
        </p:spPr>
        <p:txBody>
          <a:bodyPr>
            <a:noAutofit/>
          </a:bodyPr>
          <a:lstStyle/>
          <a:p>
            <a:r>
              <a:rPr lang="en-US" sz="3200" b="1" dirty="0" smtClean="0"/>
              <a:t>Makeup of the Regional Economy</a:t>
            </a:r>
            <a:endParaRPr lang="en-US" sz="3200" b="1" dirty="0"/>
          </a:p>
        </p:txBody>
      </p:sp>
      <p:sp>
        <p:nvSpPr>
          <p:cNvPr id="3" name="Content Placeholder 2"/>
          <p:cNvSpPr>
            <a:spLocks noGrp="1"/>
          </p:cNvSpPr>
          <p:nvPr>
            <p:ph idx="1"/>
          </p:nvPr>
        </p:nvSpPr>
        <p:spPr>
          <a:xfrm>
            <a:off x="304800" y="1447800"/>
            <a:ext cx="8763000" cy="5257800"/>
          </a:xfrm>
        </p:spPr>
        <p:txBody>
          <a:bodyPr>
            <a:normAutofit/>
          </a:bodyPr>
          <a:lstStyle/>
          <a:p>
            <a:pPr marL="109728" indent="0">
              <a:buNone/>
            </a:pPr>
            <a:r>
              <a:rPr lang="en-US" sz="2400" dirty="0" smtClean="0">
                <a:solidFill>
                  <a:schemeClr val="accent2"/>
                </a:solidFill>
              </a:rPr>
              <a:t>Which Industry Super-Sectors / Career Clusters</a:t>
            </a:r>
            <a:br>
              <a:rPr lang="en-US" sz="2400" dirty="0" smtClean="0">
                <a:solidFill>
                  <a:schemeClr val="accent2"/>
                </a:solidFill>
              </a:rPr>
            </a:br>
            <a:r>
              <a:rPr lang="en-US" sz="2400" dirty="0" smtClean="0">
                <a:solidFill>
                  <a:schemeClr val="accent2"/>
                </a:solidFill>
              </a:rPr>
              <a:t>are Critical to the Region/State?</a:t>
            </a:r>
          </a:p>
          <a:p>
            <a:pPr marL="109728" indent="0">
              <a:buNone/>
            </a:pPr>
            <a:endParaRPr lang="en-US" sz="2000" dirty="0" smtClean="0"/>
          </a:p>
          <a:p>
            <a:pPr marL="566928" indent="-457200">
              <a:buFont typeface="+mj-lt"/>
              <a:buAutoNum type="arabicPeriod"/>
            </a:pPr>
            <a:r>
              <a:rPr lang="en-US" sz="2000" dirty="0" smtClean="0"/>
              <a:t>At </a:t>
            </a:r>
            <a:r>
              <a:rPr lang="en-US" sz="2000" dirty="0" smtClean="0">
                <a:hlinkClick r:id="rId3"/>
              </a:rPr>
              <a:t>www.IDES.Illinois.gov</a:t>
            </a:r>
            <a:r>
              <a:rPr lang="en-US" sz="2000" dirty="0" smtClean="0"/>
              <a:t> under “</a:t>
            </a:r>
            <a:r>
              <a:rPr lang="en-US" sz="2000" i="1" dirty="0" smtClean="0"/>
              <a:t>Workforce Partners</a:t>
            </a:r>
            <a:r>
              <a:rPr lang="en-US" sz="2000" dirty="0" smtClean="0"/>
              <a:t>” choose “</a:t>
            </a:r>
            <a:r>
              <a:rPr lang="en-US" sz="2000" i="1" dirty="0" smtClean="0"/>
              <a:t>Labor Market Information</a:t>
            </a:r>
            <a:r>
              <a:rPr lang="en-US" sz="2000" dirty="0" smtClean="0"/>
              <a:t>” or </a:t>
            </a:r>
            <a:r>
              <a:rPr lang="en-US" sz="2000" dirty="0" smtClean="0">
                <a:hlinkClick r:id="rId4"/>
              </a:rPr>
              <a:t>www.IDES.Illinois.gov/LMI</a:t>
            </a:r>
            <a:r>
              <a:rPr lang="en-US" sz="2000" dirty="0" smtClean="0"/>
              <a:t>.</a:t>
            </a:r>
            <a:br>
              <a:rPr lang="en-US" sz="2000" dirty="0" smtClean="0"/>
            </a:br>
            <a:endParaRPr lang="en-US" sz="2000" dirty="0" smtClean="0"/>
          </a:p>
          <a:p>
            <a:pPr marL="566928" indent="-457200">
              <a:buFont typeface="+mj-lt"/>
              <a:buAutoNum type="arabicPeriod"/>
            </a:pPr>
            <a:r>
              <a:rPr lang="en-US" sz="2000" dirty="0" smtClean="0"/>
              <a:t>Select “</a:t>
            </a:r>
            <a:r>
              <a:rPr lang="en-US" sz="2000" i="1" dirty="0" smtClean="0"/>
              <a:t>Employment Projections”.</a:t>
            </a:r>
          </a:p>
          <a:p>
            <a:pPr marL="566928" indent="-457200">
              <a:buFont typeface="+mj-lt"/>
              <a:buAutoNum type="arabicPeriod"/>
            </a:pPr>
            <a:endParaRPr lang="en-US" sz="2000" i="1" dirty="0"/>
          </a:p>
          <a:p>
            <a:pPr marL="566928" indent="-457200">
              <a:buFont typeface="+mj-lt"/>
              <a:buAutoNum type="arabicPeriod"/>
            </a:pPr>
            <a:r>
              <a:rPr lang="en-US" sz="2000" dirty="0" smtClean="0"/>
              <a:t>Access industry or occupational reports for:</a:t>
            </a:r>
          </a:p>
          <a:p>
            <a:pPr marL="859536" lvl="1" indent="-457200">
              <a:buFont typeface="Arial" pitchFamily="34" charset="0"/>
              <a:buChar char="•"/>
            </a:pPr>
            <a:r>
              <a:rPr lang="en-US" sz="1800" dirty="0" smtClean="0"/>
              <a:t>Local Workforce Areas</a:t>
            </a:r>
          </a:p>
          <a:p>
            <a:pPr marL="859536" lvl="1" indent="-457200">
              <a:buFont typeface="Arial" pitchFamily="34" charset="0"/>
              <a:buChar char="•"/>
            </a:pPr>
            <a:r>
              <a:rPr lang="en-US" sz="1800" dirty="0" smtClean="0"/>
              <a:t>Economic Development Regions (EDRs)</a:t>
            </a:r>
            <a:r>
              <a:rPr lang="en-US" sz="1800" b="1" dirty="0" smtClean="0"/>
              <a:t> - </a:t>
            </a:r>
            <a:r>
              <a:rPr lang="en-US" sz="1800" dirty="0" smtClean="0"/>
              <a:t>Industry </a:t>
            </a:r>
            <a:r>
              <a:rPr lang="en-US" sz="1800" dirty="0"/>
              <a:t>Employment </a:t>
            </a:r>
            <a:r>
              <a:rPr lang="en-US" sz="1800" dirty="0" smtClean="0"/>
              <a:t>Projections.</a:t>
            </a:r>
            <a:br>
              <a:rPr lang="en-US" sz="1800" dirty="0" smtClean="0"/>
            </a:br>
            <a:endParaRPr lang="en-US" sz="2400" dirty="0" smtClean="0"/>
          </a:p>
          <a:p>
            <a:pPr marL="0" indent="0">
              <a:spcBef>
                <a:spcPts val="0"/>
              </a:spcBef>
              <a:buNone/>
            </a:pPr>
            <a:r>
              <a:rPr lang="en-US" sz="2400" dirty="0" smtClean="0"/>
              <a:t>The next two slides compare the concentrations of career cluster employment in the Rockford area to the state.</a:t>
            </a:r>
            <a:endParaRPr lang="en-US" sz="2400" dirty="0"/>
          </a:p>
          <a:p>
            <a:pPr marL="0" indent="0">
              <a:spcBef>
                <a:spcPts val="0"/>
              </a:spcBef>
              <a:buNone/>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914400" y="1168378"/>
            <a:ext cx="7223760" cy="5612887"/>
          </a:xfrm>
          <a:prstGeom prst="rect">
            <a:avLst/>
          </a:prstGeom>
          <a:noFill/>
          <a:ln w="9525">
            <a:noFill/>
            <a:miter lim="800000"/>
            <a:headEnd/>
            <a:tailEnd/>
          </a:ln>
          <a:effectLst/>
        </p:spPr>
      </p:pic>
      <p:sp>
        <p:nvSpPr>
          <p:cNvPr id="3" name="Rounded Rectangle 2"/>
          <p:cNvSpPr/>
          <p:nvPr/>
        </p:nvSpPr>
        <p:spPr>
          <a:xfrm>
            <a:off x="6702870" y="990600"/>
            <a:ext cx="1447800" cy="71147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Rectangle 1"/>
          <p:cNvSpPr/>
          <p:nvPr/>
        </p:nvSpPr>
        <p:spPr>
          <a:xfrm>
            <a:off x="152400" y="554883"/>
            <a:ext cx="6739345" cy="584775"/>
          </a:xfrm>
          <a:prstGeom prst="rect">
            <a:avLst/>
          </a:prstGeom>
        </p:spPr>
        <p:txBody>
          <a:bodyPr wrap="none">
            <a:spAutoFit/>
          </a:bodyPr>
          <a:lstStyle/>
          <a:p>
            <a:r>
              <a:rPr lang="en-US" sz="3200" b="1" dirty="0">
                <a:solidFill>
                  <a:schemeClr val="tx2"/>
                </a:solidFill>
                <a:latin typeface="+mj-lt"/>
              </a:rPr>
              <a:t>Makeup of the Regional Economy</a:t>
            </a:r>
            <a:endParaRPr lang="en-US" sz="3200" dirty="0">
              <a:solidFill>
                <a:schemeClr val="tx2"/>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457200" y="990600"/>
            <a:ext cx="8229600" cy="55839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n-US" i="1" dirty="0" smtClean="0"/>
              <a:t>Using Labor Market Information to </a:t>
            </a:r>
            <a:br>
              <a:rPr lang="en-US" i="1" dirty="0" smtClean="0"/>
            </a:br>
            <a:r>
              <a:rPr lang="en-US" i="1" dirty="0" smtClean="0"/>
              <a:t>Analyze Programs of Study and Career Clusters</a:t>
            </a:r>
          </a:p>
        </p:txBody>
      </p:sp>
      <p:graphicFrame>
        <p:nvGraphicFramePr>
          <p:cNvPr id="6" name="Table 5"/>
          <p:cNvGraphicFramePr>
            <a:graphicFrameLocks noGrp="1"/>
          </p:cNvGraphicFramePr>
          <p:nvPr>
            <p:extLst>
              <p:ext uri="{D42A27DB-BD31-4B8C-83A1-F6EECF244321}">
                <p14:modId xmlns:p14="http://schemas.microsoft.com/office/powerpoint/2010/main" val="1419115652"/>
              </p:ext>
            </p:extLst>
          </p:nvPr>
        </p:nvGraphicFramePr>
        <p:xfrm>
          <a:off x="457200" y="2438398"/>
          <a:ext cx="8229600" cy="3420293"/>
        </p:xfrm>
        <a:graphic>
          <a:graphicData uri="http://schemas.openxmlformats.org/drawingml/2006/table">
            <a:tbl>
              <a:tblPr/>
              <a:tblGrid>
                <a:gridCol w="3810000"/>
                <a:gridCol w="4419600"/>
              </a:tblGrid>
              <a:tr h="892628">
                <a:tc>
                  <a:txBody>
                    <a:bodyPr/>
                    <a:lstStyle/>
                    <a:p>
                      <a:endParaRPr lang="en-US" dirty="0">
                        <a:solidFill>
                          <a:schemeClr val="tx1"/>
                        </a:solidFill>
                        <a:effectLst/>
                      </a:endParaRPr>
                    </a:p>
                  </a:txBody>
                  <a:tcPr anchor="ctr">
                    <a:lnL>
                      <a:noFill/>
                    </a:lnL>
                    <a:lnR>
                      <a:noFill/>
                    </a:lnR>
                    <a:lnT>
                      <a:noFill/>
                    </a:lnT>
                    <a:lnB>
                      <a:noFill/>
                    </a:lnB>
                  </a:tcPr>
                </a:tc>
                <a:tc>
                  <a:txBody>
                    <a:bodyPr/>
                    <a:lstStyle/>
                    <a:p>
                      <a:r>
                        <a:rPr lang="en-US" dirty="0" smtClean="0">
                          <a:solidFill>
                            <a:schemeClr val="tx1"/>
                          </a:solidFill>
                          <a:effectLst/>
                        </a:rPr>
                        <a:t/>
                      </a:r>
                      <a:br>
                        <a:rPr lang="en-US" dirty="0" smtClean="0">
                          <a:solidFill>
                            <a:schemeClr val="tx1"/>
                          </a:solidFill>
                          <a:effectLst/>
                        </a:rPr>
                      </a:br>
                      <a:r>
                        <a:rPr lang="en-US" dirty="0" smtClean="0">
                          <a:solidFill>
                            <a:schemeClr val="tx1"/>
                          </a:solidFill>
                          <a:effectLst/>
                        </a:rPr>
                        <a:t>Jason </a:t>
                      </a:r>
                      <a:r>
                        <a:rPr lang="en-US" dirty="0">
                          <a:solidFill>
                            <a:schemeClr val="tx1"/>
                          </a:solidFill>
                          <a:effectLst/>
                        </a:rPr>
                        <a:t>Tyszko, Deputy Chief of </a:t>
                      </a:r>
                      <a:r>
                        <a:rPr lang="en-US" dirty="0" smtClean="0">
                          <a:solidFill>
                            <a:schemeClr val="tx1"/>
                          </a:solidFill>
                          <a:effectLst/>
                        </a:rPr>
                        <a:t>Staff</a:t>
                      </a:r>
                    </a:p>
                    <a:p>
                      <a:r>
                        <a:rPr kumimoji="0" lang="en-US" sz="1800" b="0" i="0" u="none" strike="noStrike" kern="1200" baseline="0" dirty="0" smtClean="0">
                          <a:solidFill>
                            <a:schemeClr val="tx1"/>
                          </a:solidFill>
                          <a:latin typeface="+mn-lt"/>
                          <a:ea typeface="+mn-ea"/>
                          <a:cs typeface="+mn-cs"/>
                          <a:hlinkClick r:id="rId2"/>
                        </a:rPr>
                        <a:t>Jason.Tyszko@illinois.gov</a:t>
                      </a:r>
                      <a:r>
                        <a:rPr kumimoji="0" lang="en-US" sz="1800" b="0" i="0" u="none" strike="noStrike" kern="1200" baseline="0" dirty="0" smtClean="0">
                          <a:solidFill>
                            <a:schemeClr val="tx1"/>
                          </a:solidFill>
                          <a:latin typeface="+mn-lt"/>
                          <a:ea typeface="+mn-ea"/>
                          <a:cs typeface="+mn-cs"/>
                        </a:rPr>
                        <a:t>.</a:t>
                      </a:r>
                    </a:p>
                    <a:p>
                      <a:endParaRPr lang="en-US" dirty="0">
                        <a:solidFill>
                          <a:schemeClr val="tx1"/>
                        </a:solidFill>
                        <a:effectLst/>
                      </a:endParaRPr>
                    </a:p>
                  </a:txBody>
                  <a:tcPr anchor="ctr">
                    <a:lnL>
                      <a:noFill/>
                    </a:lnL>
                    <a:lnR>
                      <a:noFill/>
                    </a:lnR>
                    <a:lnT>
                      <a:noFill/>
                    </a:lnT>
                    <a:lnB>
                      <a:noFill/>
                    </a:lnB>
                  </a:tcPr>
                </a:tc>
              </a:tr>
              <a:tr h="2231573">
                <a:tc>
                  <a:txBody>
                    <a:bodyPr/>
                    <a:lstStyle/>
                    <a:p>
                      <a:endParaRPr lang="en-US" dirty="0">
                        <a:solidFill>
                          <a:schemeClr val="tx1"/>
                        </a:solidFill>
                        <a:effectLst/>
                      </a:endParaRPr>
                    </a:p>
                  </a:txBody>
                  <a:tcPr anchor="ctr">
                    <a:lnL>
                      <a:noFill/>
                    </a:lnL>
                    <a:lnR>
                      <a:noFill/>
                    </a:lnR>
                    <a:lnT>
                      <a:noFill/>
                    </a:lnT>
                    <a:lnB>
                      <a:noFill/>
                    </a:lnB>
                  </a:tcPr>
                </a:tc>
                <a:tc>
                  <a:txBody>
                    <a:bodyPr/>
                    <a:lstStyle/>
                    <a:p>
                      <a:r>
                        <a:rPr lang="en-US" dirty="0">
                          <a:solidFill>
                            <a:schemeClr val="tx1"/>
                          </a:solidFill>
                          <a:effectLst/>
                        </a:rPr>
                        <a:t>Mitch Daniels, Assistant Division Manager of the Economic Information and Analysis </a:t>
                      </a:r>
                      <a:r>
                        <a:rPr lang="en-US" dirty="0" smtClean="0">
                          <a:solidFill>
                            <a:schemeClr val="tx1"/>
                          </a:solidFill>
                          <a:effectLst/>
                        </a:rPr>
                        <a:t>Division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3"/>
                        </a:rPr>
                        <a:t>Mitch.Daniels@Illinois.gov</a:t>
                      </a:r>
                      <a:r>
                        <a:rPr lang="en-US" sz="1800" dirty="0" smtClean="0"/>
                        <a:t> </a:t>
                      </a:r>
                    </a:p>
                    <a:p>
                      <a:endParaRPr lang="en-US" dirty="0">
                        <a:solidFill>
                          <a:schemeClr val="tx1"/>
                        </a:solidFill>
                        <a:effectLst/>
                      </a:endParaRPr>
                    </a:p>
                  </a:txBody>
                  <a:tcPr anchor="ctr">
                    <a:lnL>
                      <a:noFill/>
                    </a:lnL>
                    <a:lnR>
                      <a:noFill/>
                    </a:lnR>
                    <a:lnT>
                      <a:noFill/>
                    </a:lnT>
                    <a:lnB>
                      <a:noFill/>
                    </a:lnB>
                  </a:tcPr>
                </a:tc>
              </a:tr>
            </a:tbl>
          </a:graphicData>
        </a:graphic>
      </p:graphicFrame>
      <p:pic>
        <p:nvPicPr>
          <p:cNvPr id="47106" name="Picture 2" descr="ID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3" y="3962400"/>
            <a:ext cx="2286995" cy="1188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386" y="2438399"/>
            <a:ext cx="3361648" cy="1188720"/>
          </a:xfrm>
          <a:prstGeom prst="rect">
            <a:avLst/>
          </a:prstGeom>
        </p:spPr>
      </p:pic>
    </p:spTree>
    <p:extLst>
      <p:ext uri="{BB962C8B-B14F-4D97-AF65-F5344CB8AC3E}">
        <p14:creationId xmlns:p14="http://schemas.microsoft.com/office/powerpoint/2010/main" val="143370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extLst>
              <p:ext uri="{D42A27DB-BD31-4B8C-83A1-F6EECF244321}">
                <p14:modId xmlns:p14="http://schemas.microsoft.com/office/powerpoint/2010/main" val="2090090962"/>
              </p:ext>
            </p:extLst>
          </p:nvPr>
        </p:nvGraphicFramePr>
        <p:xfrm>
          <a:off x="762000" y="1143727"/>
          <a:ext cx="7772400" cy="5714273"/>
        </p:xfrm>
        <a:graphic>
          <a:graphicData uri="http://schemas.openxmlformats.org/presentationml/2006/ole">
            <mc:AlternateContent xmlns:mc="http://schemas.openxmlformats.org/markup-compatibility/2006">
              <mc:Choice xmlns:v="urn:schemas-microsoft-com:vml" Requires="v">
                <p:oleObj spid="_x0000_s46169" name="Acrobat Document" r:id="rId3" imgW="7542857" imgH="5830114" progId="AcroExch.Document.7">
                  <p:embed/>
                </p:oleObj>
              </mc:Choice>
              <mc:Fallback>
                <p:oleObj name="Acrobat Document" r:id="rId3" imgW="7542857" imgH="5830114" progId="AcroExch.Document.7">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727"/>
                        <a:ext cx="7772400" cy="5714273"/>
                      </a:xfrm>
                      <a:prstGeom prst="rect">
                        <a:avLst/>
                      </a:prstGeom>
                      <a:noFill/>
                      <a:extLst/>
                    </p:spPr>
                  </p:pic>
                </p:oleObj>
              </mc:Fallback>
            </mc:AlternateContent>
          </a:graphicData>
        </a:graphic>
      </p:graphicFrame>
      <p:sp>
        <p:nvSpPr>
          <p:cNvPr id="3" name="Rectangle 2"/>
          <p:cNvSpPr/>
          <p:nvPr/>
        </p:nvSpPr>
        <p:spPr>
          <a:xfrm>
            <a:off x="152400" y="554883"/>
            <a:ext cx="6739345" cy="584775"/>
          </a:xfrm>
          <a:prstGeom prst="rect">
            <a:avLst/>
          </a:prstGeom>
        </p:spPr>
        <p:txBody>
          <a:bodyPr wrap="none">
            <a:spAutoFit/>
          </a:bodyPr>
          <a:lstStyle/>
          <a:p>
            <a:r>
              <a:rPr lang="en-US" sz="3200" b="1" dirty="0">
                <a:solidFill>
                  <a:schemeClr val="tx2"/>
                </a:solidFill>
                <a:latin typeface="+mj-lt"/>
              </a:rPr>
              <a:t>Makeup of the Regional Economy</a:t>
            </a:r>
            <a:endParaRPr lang="en-US" sz="3200" dirty="0">
              <a:solidFill>
                <a:schemeClr val="tx2"/>
              </a:solidFill>
              <a:latin typeface="+mj-lt"/>
            </a:endParaRPr>
          </a:p>
        </p:txBody>
      </p:sp>
      <p:sp>
        <p:nvSpPr>
          <p:cNvPr id="5" name="Rounded Rectangle 4"/>
          <p:cNvSpPr/>
          <p:nvPr/>
        </p:nvSpPr>
        <p:spPr>
          <a:xfrm>
            <a:off x="6167844" y="1354300"/>
            <a:ext cx="2137956" cy="71147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01000" cy="1143000"/>
          </a:xfrm>
        </p:spPr>
        <p:txBody>
          <a:bodyPr>
            <a:noAutofit/>
          </a:bodyPr>
          <a:lstStyle/>
          <a:p>
            <a:r>
              <a:rPr lang="en-US" sz="3200" b="1" dirty="0" smtClean="0"/>
              <a:t>Makeup of the Regional Economy</a:t>
            </a:r>
            <a:endParaRPr lang="en-US" sz="3200" b="1" dirty="0"/>
          </a:p>
        </p:txBody>
      </p:sp>
      <p:sp>
        <p:nvSpPr>
          <p:cNvPr id="3" name="Content Placeholder 2"/>
          <p:cNvSpPr>
            <a:spLocks noGrp="1"/>
          </p:cNvSpPr>
          <p:nvPr>
            <p:ph idx="1"/>
          </p:nvPr>
        </p:nvSpPr>
        <p:spPr>
          <a:xfrm>
            <a:off x="381000" y="1295400"/>
            <a:ext cx="2057400" cy="5440363"/>
          </a:xfrm>
        </p:spPr>
        <p:txBody>
          <a:bodyPr>
            <a:normAutofit/>
          </a:bodyPr>
          <a:lstStyle/>
          <a:p>
            <a:pPr marL="109728" indent="0">
              <a:buNone/>
            </a:pPr>
            <a:r>
              <a:rPr lang="en-US" sz="2400" dirty="0" smtClean="0">
                <a:solidFill>
                  <a:schemeClr val="accent2"/>
                </a:solidFill>
              </a:rPr>
              <a:t>Local Industry Picture </a:t>
            </a:r>
            <a:r>
              <a:rPr lang="en-US" sz="2400" dirty="0" smtClean="0"/>
              <a:t/>
            </a:r>
            <a:br>
              <a:rPr lang="en-US" sz="2400" dirty="0" smtClean="0"/>
            </a:br>
            <a:r>
              <a:rPr lang="en-US" sz="2400" dirty="0" smtClean="0"/>
              <a:t/>
            </a:r>
            <a:br>
              <a:rPr lang="en-US" sz="2400" dirty="0" smtClean="0"/>
            </a:b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75228556"/>
              </p:ext>
            </p:extLst>
          </p:nvPr>
        </p:nvGraphicFramePr>
        <p:xfrm>
          <a:off x="1828800" y="1371600"/>
          <a:ext cx="6857999" cy="5293521"/>
        </p:xfrm>
        <a:graphic>
          <a:graphicData uri="http://schemas.openxmlformats.org/drawingml/2006/table">
            <a:tbl>
              <a:tblPr/>
              <a:tblGrid>
                <a:gridCol w="4074751"/>
                <a:gridCol w="986297"/>
                <a:gridCol w="986297"/>
                <a:gridCol w="810654"/>
              </a:tblGrid>
              <a:tr h="218751">
                <a:tc gridSpan="4">
                  <a:txBody>
                    <a:bodyPr/>
                    <a:lstStyle/>
                    <a:p>
                      <a:pPr algn="ctr" fontAlgn="b"/>
                      <a:r>
                        <a:rPr lang="en-US" sz="1100" b="1" i="0" u="none" strike="noStrike" dirty="0">
                          <a:latin typeface="Arial"/>
                        </a:rPr>
                        <a:t>ADAMS COUNTY</a:t>
                      </a:r>
                    </a:p>
                  </a:txBody>
                  <a:tcPr marL="10639" marR="10639" marT="106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18751">
                <a:tc>
                  <a:txBody>
                    <a:bodyPr/>
                    <a:lstStyle/>
                    <a:p>
                      <a:pPr algn="l" fontAlgn="b"/>
                      <a:endParaRPr lang="en-US" sz="1100" b="0" i="0" u="none" strike="noStrike" dirty="0">
                        <a:latin typeface="Arial"/>
                      </a:endParaRPr>
                    </a:p>
                  </a:txBody>
                  <a:tcPr marL="10639" marR="10639" marT="10639" marB="0" anchor="b">
                    <a:lnL>
                      <a:noFill/>
                    </a:lnL>
                    <a:lnR>
                      <a:noFill/>
                    </a:lnR>
                    <a:lnT>
                      <a:noFill/>
                    </a:lnT>
                    <a:lnB>
                      <a:noFill/>
                    </a:lnB>
                  </a:tcPr>
                </a:tc>
                <a:tc>
                  <a:txBody>
                    <a:bodyPr/>
                    <a:lstStyle/>
                    <a:p>
                      <a:pPr algn="ctr" fontAlgn="b"/>
                      <a:r>
                        <a:rPr lang="en-US" sz="1100" b="1" i="0" u="none" strike="noStrike" dirty="0">
                          <a:latin typeface="Arial"/>
                        </a:rPr>
                        <a:t>Number of</a:t>
                      </a:r>
                    </a:p>
                  </a:txBody>
                  <a:tcPr marL="10639" marR="10639" marT="10639" marB="0" anchor="b">
                    <a:lnL>
                      <a:noFill/>
                    </a:lnL>
                    <a:lnR>
                      <a:noFill/>
                    </a:lnR>
                    <a:lnT>
                      <a:noFill/>
                    </a:lnT>
                    <a:lnB>
                      <a:noFill/>
                    </a:lnB>
                  </a:tcPr>
                </a:tc>
                <a:tc>
                  <a:txBody>
                    <a:bodyPr/>
                    <a:lstStyle/>
                    <a:p>
                      <a:pPr algn="ctr" fontAlgn="b"/>
                      <a:r>
                        <a:rPr lang="en-US" sz="1100" b="1" i="0" u="none" strike="noStrike" dirty="0">
                          <a:latin typeface="Arial"/>
                        </a:rPr>
                        <a:t>Number of</a:t>
                      </a:r>
                    </a:p>
                  </a:txBody>
                  <a:tcPr marL="10639" marR="10639" marT="10639" marB="0" anchor="b">
                    <a:lnL>
                      <a:noFill/>
                    </a:lnL>
                    <a:lnR>
                      <a:noFill/>
                    </a:lnR>
                    <a:lnT>
                      <a:noFill/>
                    </a:lnT>
                    <a:lnB>
                      <a:noFill/>
                    </a:lnB>
                  </a:tcPr>
                </a:tc>
                <a:tc>
                  <a:txBody>
                    <a:bodyPr/>
                    <a:lstStyle/>
                    <a:p>
                      <a:pPr algn="ctr" fontAlgn="b"/>
                      <a:r>
                        <a:rPr lang="en-US" sz="1100" b="1" i="0" u="none" strike="noStrike" dirty="0">
                          <a:latin typeface="Arial"/>
                        </a:rPr>
                        <a:t>Wages</a:t>
                      </a:r>
                    </a:p>
                  </a:txBody>
                  <a:tcPr marL="10639" marR="10639" marT="10639" marB="0" anchor="b">
                    <a:lnL>
                      <a:noFill/>
                    </a:lnL>
                    <a:lnR>
                      <a:noFill/>
                    </a:lnR>
                    <a:lnT>
                      <a:noFill/>
                    </a:lnT>
                    <a:lnB>
                      <a:noFill/>
                    </a:lnB>
                  </a:tcPr>
                </a:tc>
              </a:tr>
              <a:tr h="218751">
                <a:tc>
                  <a:txBody>
                    <a:bodyPr/>
                    <a:lstStyle/>
                    <a:p>
                      <a:pPr algn="l" fontAlgn="b"/>
                      <a:endParaRPr lang="en-US" sz="1100" b="1" i="0" u="none" strike="noStrike" dirty="0">
                        <a:latin typeface="Arial"/>
                      </a:endParaRPr>
                    </a:p>
                  </a:txBody>
                  <a:tcPr marL="10639" marR="10639" marT="10639" marB="0" anchor="b">
                    <a:lnL>
                      <a:noFill/>
                    </a:lnL>
                    <a:lnR>
                      <a:noFill/>
                    </a:lnR>
                    <a:lnT>
                      <a:noFill/>
                    </a:lnT>
                    <a:lnB>
                      <a:noFill/>
                    </a:lnB>
                  </a:tcPr>
                </a:tc>
                <a:tc>
                  <a:txBody>
                    <a:bodyPr/>
                    <a:lstStyle/>
                    <a:p>
                      <a:pPr algn="ctr" fontAlgn="b"/>
                      <a:r>
                        <a:rPr lang="en-US" sz="1100" b="1" i="0" u="none" strike="noStrike" dirty="0">
                          <a:latin typeface="Arial"/>
                        </a:rPr>
                        <a:t>Units</a:t>
                      </a:r>
                    </a:p>
                  </a:txBody>
                  <a:tcPr marL="10639" marR="10639" marT="10639" marB="0" anchor="b">
                    <a:lnL>
                      <a:noFill/>
                    </a:lnL>
                    <a:lnR>
                      <a:noFill/>
                    </a:lnR>
                    <a:lnT>
                      <a:noFill/>
                    </a:lnT>
                    <a:lnB>
                      <a:noFill/>
                    </a:lnB>
                  </a:tcPr>
                </a:tc>
                <a:tc>
                  <a:txBody>
                    <a:bodyPr/>
                    <a:lstStyle/>
                    <a:p>
                      <a:pPr algn="ctr" fontAlgn="b"/>
                      <a:r>
                        <a:rPr lang="en-US" sz="1100" b="1" i="0" u="none" strike="noStrike" dirty="0">
                          <a:latin typeface="Arial"/>
                        </a:rPr>
                        <a:t>Employed</a:t>
                      </a:r>
                    </a:p>
                  </a:txBody>
                  <a:tcPr marL="10639" marR="10639" marT="10639" marB="0" anchor="b">
                    <a:lnL>
                      <a:noFill/>
                    </a:lnL>
                    <a:lnR>
                      <a:noFill/>
                    </a:lnR>
                    <a:lnT>
                      <a:noFill/>
                    </a:lnT>
                    <a:lnB>
                      <a:noFill/>
                    </a:lnB>
                  </a:tcPr>
                </a:tc>
                <a:tc>
                  <a:txBody>
                    <a:bodyPr/>
                    <a:lstStyle/>
                    <a:p>
                      <a:pPr algn="ctr" fontAlgn="b"/>
                      <a:r>
                        <a:rPr lang="en-US" sz="1100" b="1" i="0" u="none" strike="noStrike" dirty="0">
                          <a:latin typeface="Arial"/>
                        </a:rPr>
                        <a:t>($1,000s)</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Total</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latin typeface="Arial"/>
                        </a:rPr>
                        <a:t>1,883</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latin typeface="Arial"/>
                        </a:rPr>
                        <a:t>33,304</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latin typeface="Arial"/>
                        </a:rPr>
                        <a:t>$300,619</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r>
              <a:tr h="39396">
                <a:tc>
                  <a:txBody>
                    <a:bodyPr/>
                    <a:lstStyle/>
                    <a:p>
                      <a:pPr algn="l" fontAlgn="b"/>
                      <a:endParaRPr lang="en-US" sz="1100" b="1" i="0" u="none" strike="noStrike" dirty="0">
                        <a:latin typeface="Arial"/>
                      </a:endParaRP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dirty="0">
                        <a:latin typeface="Arial"/>
                      </a:endParaRP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dirty="0">
                        <a:latin typeface="Arial"/>
                      </a:endParaRP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dirty="0">
                        <a:latin typeface="Arial"/>
                      </a:endParaRP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r>
              <a:tr h="218751">
                <a:tc>
                  <a:txBody>
                    <a:bodyPr/>
                    <a:lstStyle/>
                    <a:p>
                      <a:pPr algn="l" fontAlgn="b"/>
                      <a:r>
                        <a:rPr lang="en-US" sz="1100" b="1" i="0" u="none" strike="noStrike" dirty="0">
                          <a:latin typeface="Arial"/>
                        </a:rPr>
                        <a:t>Private Sector (NAICS)</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latin typeface="Arial"/>
                        </a:rPr>
                        <a:t>1,787</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latin typeface="Arial"/>
                        </a:rPr>
                        <a:t>29,113</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latin typeface="Arial"/>
                        </a:rPr>
                        <a:t>$262,791</a:t>
                      </a:r>
                    </a:p>
                  </a:txBody>
                  <a:tcPr marL="10639" marR="10639" marT="10639" marB="0" anchor="b">
                    <a:lnL>
                      <a:noFill/>
                    </a:lnL>
                    <a:lnR>
                      <a:noFill/>
                    </a:lnR>
                    <a:lnT>
                      <a:noFill/>
                    </a:lnT>
                    <a:lnB w="6350" cap="flat" cmpd="sng" algn="ctr">
                      <a:solidFill>
                        <a:srgbClr val="000000"/>
                      </a:solidFill>
                      <a:prstDash val="solid"/>
                      <a:round/>
                      <a:headEnd type="none" w="med" len="med"/>
                      <a:tailEnd type="none" w="med" len="med"/>
                    </a:lnB>
                  </a:tcPr>
                </a:tc>
              </a:tr>
              <a:tr h="218751">
                <a:tc>
                  <a:txBody>
                    <a:bodyPr/>
                    <a:lstStyle/>
                    <a:p>
                      <a:pPr algn="l" fontAlgn="b"/>
                      <a:r>
                        <a:rPr lang="en-US" sz="1100" b="1" i="0" u="none" strike="noStrike" dirty="0">
                          <a:latin typeface="Arial"/>
                        </a:rPr>
                        <a:t>Natural Resources and Mining</a:t>
                      </a:r>
                    </a:p>
                  </a:txBody>
                  <a:tcPr marL="127668" marR="10639" marT="10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latin typeface="Arial"/>
                        </a:rPr>
                        <a:t>21</a:t>
                      </a: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latin typeface="Arial"/>
                        </a:rPr>
                        <a:t>294</a:t>
                      </a: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latin typeface="Arial"/>
                        </a:rPr>
                        <a:t>$3,030</a:t>
                      </a:r>
                    </a:p>
                  </a:txBody>
                  <a:tcPr marL="10639" marR="10639" marT="10639" marB="0" anchor="b">
                    <a:lnL>
                      <a:noFill/>
                    </a:lnL>
                    <a:lnR>
                      <a:noFill/>
                    </a:lnR>
                    <a:lnT w="6350" cap="flat" cmpd="sng" algn="ctr">
                      <a:solidFill>
                        <a:srgbClr val="000000"/>
                      </a:solidFill>
                      <a:prstDash val="solid"/>
                      <a:round/>
                      <a:headEnd type="none" w="med" len="med"/>
                      <a:tailEnd type="none" w="med" len="med"/>
                    </a:lnT>
                    <a:lnB>
                      <a:noFill/>
                    </a:lnB>
                  </a:tcPr>
                </a:tc>
              </a:tr>
              <a:tr h="218751">
                <a:tc>
                  <a:txBody>
                    <a:bodyPr/>
                    <a:lstStyle/>
                    <a:p>
                      <a:pPr algn="l" fontAlgn="b"/>
                      <a:r>
                        <a:rPr lang="en-US" sz="1100" b="1" i="0" u="none" strike="noStrike" dirty="0">
                          <a:latin typeface="Arial"/>
                        </a:rPr>
                        <a:t>Construction</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252</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1,231</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$11,046</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Manufacturing</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95</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5,077</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$61,740</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Trade, Transportation, and Utilities</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484</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7,735</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$55,735</a:t>
                      </a:r>
                    </a:p>
                  </a:txBody>
                  <a:tcPr marL="10639" marR="10639" marT="10639" marB="0" anchor="b">
                    <a:lnL>
                      <a:noFill/>
                    </a:lnL>
                    <a:lnR>
                      <a:noFill/>
                    </a:lnR>
                    <a:lnT>
                      <a:noFill/>
                    </a:lnT>
                    <a:lnB>
                      <a:noFill/>
                    </a:lnB>
                  </a:tcPr>
                </a:tc>
              </a:tr>
              <a:tr h="218751">
                <a:tc>
                  <a:txBody>
                    <a:bodyPr/>
                    <a:lstStyle/>
                    <a:p>
                      <a:pPr algn="l" fontAlgn="b"/>
                      <a:r>
                        <a:rPr lang="en-US" sz="1100" b="0" i="0" u="none" strike="noStrike" dirty="0">
                          <a:latin typeface="Arial"/>
                        </a:rPr>
                        <a:t>Wholesale Trade (42)</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136</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1,870</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$17,534</a:t>
                      </a:r>
                    </a:p>
                  </a:txBody>
                  <a:tcPr marL="10639" marR="10639" marT="10639" marB="0" anchor="b">
                    <a:lnL>
                      <a:noFill/>
                    </a:lnL>
                    <a:lnR>
                      <a:noFill/>
                    </a:lnR>
                    <a:lnT>
                      <a:noFill/>
                    </a:lnT>
                    <a:lnB>
                      <a:noFill/>
                    </a:lnB>
                  </a:tcPr>
                </a:tc>
              </a:tr>
              <a:tr h="218751">
                <a:tc>
                  <a:txBody>
                    <a:bodyPr/>
                    <a:lstStyle/>
                    <a:p>
                      <a:pPr algn="l" fontAlgn="b"/>
                      <a:r>
                        <a:rPr lang="en-US" sz="1100" b="0" i="0" u="none" strike="noStrike" dirty="0">
                          <a:latin typeface="Arial"/>
                        </a:rPr>
                        <a:t>Retail Trade (44,45)</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279</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4,805</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$26,701</a:t>
                      </a:r>
                    </a:p>
                  </a:txBody>
                  <a:tcPr marL="10639" marR="10639" marT="10639" marB="0" anchor="b">
                    <a:lnL>
                      <a:noFill/>
                    </a:lnL>
                    <a:lnR>
                      <a:noFill/>
                    </a:lnR>
                    <a:lnT>
                      <a:noFill/>
                    </a:lnT>
                    <a:lnB>
                      <a:noFill/>
                    </a:lnB>
                  </a:tcPr>
                </a:tc>
              </a:tr>
              <a:tr h="218751">
                <a:tc>
                  <a:txBody>
                    <a:bodyPr/>
                    <a:lstStyle/>
                    <a:p>
                      <a:pPr algn="l" fontAlgn="b"/>
                      <a:r>
                        <a:rPr lang="en-US" sz="1100" b="0" i="0" u="none" strike="noStrike" dirty="0">
                          <a:latin typeface="Arial"/>
                        </a:rPr>
                        <a:t>Transportation &amp; Warehousing (48,49)</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65</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953</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$9,620</a:t>
                      </a:r>
                    </a:p>
                  </a:txBody>
                  <a:tcPr marL="10639" marR="10639" marT="10639" marB="0" anchor="b">
                    <a:lnL>
                      <a:noFill/>
                    </a:lnL>
                    <a:lnR>
                      <a:noFill/>
                    </a:lnR>
                    <a:lnT>
                      <a:noFill/>
                    </a:lnT>
                    <a:lnB>
                      <a:noFill/>
                    </a:lnB>
                  </a:tcPr>
                </a:tc>
              </a:tr>
              <a:tr h="218751">
                <a:tc>
                  <a:txBody>
                    <a:bodyPr/>
                    <a:lstStyle/>
                    <a:p>
                      <a:pPr algn="l" fontAlgn="b"/>
                      <a:r>
                        <a:rPr lang="en-US" sz="1100" b="0" i="0" u="none" strike="noStrike" dirty="0">
                          <a:latin typeface="Arial"/>
                        </a:rPr>
                        <a:t>Utilities (22)</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4</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107</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$1,879</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Information</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25</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525</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$4,392</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Financial Activities</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168</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2,275</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$22,485</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Professional and Business Services</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225</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2,183</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$23,939</a:t>
                      </a:r>
                    </a:p>
                  </a:txBody>
                  <a:tcPr marL="10639" marR="10639" marT="10639" marB="0" anchor="b">
                    <a:lnL>
                      <a:noFill/>
                    </a:lnL>
                    <a:lnR>
                      <a:noFill/>
                    </a:lnR>
                    <a:lnT>
                      <a:noFill/>
                    </a:lnT>
                    <a:lnB>
                      <a:noFill/>
                    </a:lnB>
                  </a:tcPr>
                </a:tc>
              </a:tr>
              <a:tr h="244209">
                <a:tc>
                  <a:txBody>
                    <a:bodyPr/>
                    <a:lstStyle/>
                    <a:p>
                      <a:pPr algn="l" fontAlgn="b"/>
                      <a:r>
                        <a:rPr lang="en-US" sz="1100" b="0" i="0" u="none" strike="noStrike" dirty="0">
                          <a:latin typeface="Arial"/>
                        </a:rPr>
                        <a:t>Professional, Scientific &amp; Technical </a:t>
                      </a:r>
                      <a:r>
                        <a:rPr lang="en-US" sz="1100" b="0" i="0" u="none" strike="noStrike" dirty="0" smtClean="0">
                          <a:latin typeface="Arial"/>
                        </a:rPr>
                        <a:t>Services</a:t>
                      </a:r>
                      <a:endParaRPr lang="en-US" sz="1100" b="0" i="0" u="none" strike="noStrike" dirty="0">
                        <a:latin typeface="Arial"/>
                      </a:endParaRP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131</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661</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$7,619</a:t>
                      </a:r>
                    </a:p>
                  </a:txBody>
                  <a:tcPr marL="10639" marR="10639" marT="10639" marB="0" anchor="b">
                    <a:lnL>
                      <a:noFill/>
                    </a:lnL>
                    <a:lnR>
                      <a:noFill/>
                    </a:lnR>
                    <a:lnT>
                      <a:noFill/>
                    </a:lnT>
                    <a:lnB>
                      <a:noFill/>
                    </a:lnB>
                  </a:tcPr>
                </a:tc>
              </a:tr>
              <a:tr h="280387">
                <a:tc>
                  <a:txBody>
                    <a:bodyPr/>
                    <a:lstStyle/>
                    <a:p>
                      <a:pPr algn="l" fontAlgn="b"/>
                      <a:r>
                        <a:rPr lang="en-US" sz="1100" b="0" i="0" u="none" strike="noStrike" dirty="0">
                          <a:latin typeface="Arial"/>
                        </a:rPr>
                        <a:t>Management of Companies &amp; Enterprises (55)</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5</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82</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$2,303</a:t>
                      </a:r>
                    </a:p>
                  </a:txBody>
                  <a:tcPr marL="10639" marR="10639" marT="10639" marB="0" anchor="b">
                    <a:lnL>
                      <a:noFill/>
                    </a:lnL>
                    <a:lnR>
                      <a:noFill/>
                    </a:lnR>
                    <a:lnT>
                      <a:noFill/>
                    </a:lnT>
                    <a:lnB>
                      <a:noFill/>
                    </a:lnB>
                  </a:tcPr>
                </a:tc>
              </a:tr>
              <a:tr h="215626">
                <a:tc>
                  <a:txBody>
                    <a:bodyPr/>
                    <a:lstStyle/>
                    <a:p>
                      <a:pPr algn="l" fontAlgn="b"/>
                      <a:r>
                        <a:rPr lang="en-US" sz="1100" b="0" i="0" u="none" strike="noStrike" dirty="0">
                          <a:latin typeface="Arial"/>
                        </a:rPr>
                        <a:t>Administrative &amp; Support &amp; Waste Mngmt. (56)</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89</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1,440</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$14,017</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Educational and Health Services</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139</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5,589</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$64,021</a:t>
                      </a:r>
                    </a:p>
                  </a:txBody>
                  <a:tcPr marL="10639" marR="10639" marT="10639" marB="0" anchor="b">
                    <a:lnL>
                      <a:noFill/>
                    </a:lnL>
                    <a:lnR>
                      <a:noFill/>
                    </a:lnR>
                    <a:lnT>
                      <a:noFill/>
                    </a:lnT>
                    <a:lnB>
                      <a:noFill/>
                    </a:lnB>
                  </a:tcPr>
                </a:tc>
              </a:tr>
              <a:tr h="218751">
                <a:tc>
                  <a:txBody>
                    <a:bodyPr/>
                    <a:lstStyle/>
                    <a:p>
                      <a:pPr algn="l" fontAlgn="b"/>
                      <a:r>
                        <a:rPr lang="en-US" sz="1100" b="0" i="0" u="none" strike="noStrike" dirty="0">
                          <a:latin typeface="Arial"/>
                        </a:rPr>
                        <a:t>Educational Services (61)</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19</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511</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$4,070</a:t>
                      </a:r>
                    </a:p>
                  </a:txBody>
                  <a:tcPr marL="10639" marR="10639" marT="10639" marB="0" anchor="b">
                    <a:lnL>
                      <a:noFill/>
                    </a:lnL>
                    <a:lnR>
                      <a:noFill/>
                    </a:lnR>
                    <a:lnT>
                      <a:noFill/>
                    </a:lnT>
                    <a:lnB>
                      <a:noFill/>
                    </a:lnB>
                  </a:tcPr>
                </a:tc>
              </a:tr>
              <a:tr h="218751">
                <a:tc>
                  <a:txBody>
                    <a:bodyPr/>
                    <a:lstStyle/>
                    <a:p>
                      <a:pPr algn="l" fontAlgn="b"/>
                      <a:r>
                        <a:rPr lang="en-US" sz="1100" b="0" i="0" u="none" strike="noStrike" dirty="0">
                          <a:latin typeface="Arial"/>
                        </a:rPr>
                        <a:t>Health Care &amp; Social Assistance (62)</a:t>
                      </a:r>
                    </a:p>
                  </a:txBody>
                  <a:tcPr marL="255337" marR="10639" marT="10639" marB="0" anchor="b">
                    <a:lnL>
                      <a:noFill/>
                    </a:lnL>
                    <a:lnR>
                      <a:noFill/>
                    </a:lnR>
                    <a:lnT>
                      <a:noFill/>
                    </a:lnT>
                    <a:lnB>
                      <a:noFill/>
                    </a:lnB>
                  </a:tcPr>
                </a:tc>
                <a:tc>
                  <a:txBody>
                    <a:bodyPr/>
                    <a:lstStyle/>
                    <a:p>
                      <a:pPr algn="r" fontAlgn="b"/>
                      <a:r>
                        <a:rPr lang="en-US" sz="1100" b="0" i="0" u="none" strike="noStrike" dirty="0">
                          <a:latin typeface="Arial"/>
                        </a:rPr>
                        <a:t>120</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5,078</a:t>
                      </a:r>
                    </a:p>
                  </a:txBody>
                  <a:tcPr marL="10639" marR="10639" marT="10639" marB="0" anchor="b">
                    <a:lnL>
                      <a:noFill/>
                    </a:lnL>
                    <a:lnR>
                      <a:noFill/>
                    </a:lnR>
                    <a:lnT>
                      <a:noFill/>
                    </a:lnT>
                    <a:lnB>
                      <a:noFill/>
                    </a:lnB>
                  </a:tcPr>
                </a:tc>
                <a:tc>
                  <a:txBody>
                    <a:bodyPr/>
                    <a:lstStyle/>
                    <a:p>
                      <a:pPr algn="r" fontAlgn="b"/>
                      <a:r>
                        <a:rPr lang="en-US" sz="1100" b="0" i="0" u="none" strike="noStrike" dirty="0">
                          <a:latin typeface="Arial"/>
                        </a:rPr>
                        <a:t>$59,951</a:t>
                      </a:r>
                    </a:p>
                  </a:txBody>
                  <a:tcPr marL="10639" marR="10639" marT="10639" marB="0" anchor="b">
                    <a:lnL>
                      <a:noFill/>
                    </a:lnL>
                    <a:lnR>
                      <a:noFill/>
                    </a:lnR>
                    <a:lnT>
                      <a:noFill/>
                    </a:lnT>
                    <a:lnB>
                      <a:noFill/>
                    </a:lnB>
                  </a:tcPr>
                </a:tc>
              </a:tr>
              <a:tr h="218751">
                <a:tc>
                  <a:txBody>
                    <a:bodyPr/>
                    <a:lstStyle/>
                    <a:p>
                      <a:pPr algn="l" fontAlgn="b"/>
                      <a:r>
                        <a:rPr lang="en-US" sz="1100" b="1" i="0" u="none" strike="noStrike" dirty="0">
                          <a:latin typeface="Arial"/>
                        </a:rPr>
                        <a:t>Leisure and Hospitality</a:t>
                      </a:r>
                    </a:p>
                  </a:txBody>
                  <a:tcPr marL="127668" marR="10639" marT="10639" marB="0" anchor="b">
                    <a:lnL>
                      <a:noFill/>
                    </a:lnL>
                    <a:lnR>
                      <a:noFill/>
                    </a:lnR>
                    <a:lnT>
                      <a:noFill/>
                    </a:lnT>
                    <a:lnB>
                      <a:noFill/>
                    </a:lnB>
                  </a:tcPr>
                </a:tc>
                <a:tc>
                  <a:txBody>
                    <a:bodyPr/>
                    <a:lstStyle/>
                    <a:p>
                      <a:pPr algn="r" fontAlgn="b"/>
                      <a:r>
                        <a:rPr lang="en-US" sz="1100" b="1" i="0" u="none" strike="noStrike" dirty="0">
                          <a:latin typeface="Arial"/>
                        </a:rPr>
                        <a:t>169</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2,980</a:t>
                      </a:r>
                    </a:p>
                  </a:txBody>
                  <a:tcPr marL="10639" marR="10639" marT="10639" marB="0" anchor="b">
                    <a:lnL>
                      <a:noFill/>
                    </a:lnL>
                    <a:lnR>
                      <a:noFill/>
                    </a:lnR>
                    <a:lnT>
                      <a:noFill/>
                    </a:lnT>
                    <a:lnB>
                      <a:noFill/>
                    </a:lnB>
                  </a:tcPr>
                </a:tc>
                <a:tc>
                  <a:txBody>
                    <a:bodyPr/>
                    <a:lstStyle/>
                    <a:p>
                      <a:pPr algn="r" fontAlgn="b"/>
                      <a:r>
                        <a:rPr lang="en-US" sz="1100" b="1" i="0" u="none" strike="noStrike" dirty="0">
                          <a:latin typeface="Arial"/>
                        </a:rPr>
                        <a:t>$9,351</a:t>
                      </a:r>
                    </a:p>
                  </a:txBody>
                  <a:tcPr marL="10639" marR="10639" marT="1063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8"/>
            <a:ext cx="8229600" cy="639762"/>
          </a:xfrm>
        </p:spPr>
        <p:txBody>
          <a:bodyPr>
            <a:noAutofit/>
          </a:bodyPr>
          <a:lstStyle/>
          <a:p>
            <a:r>
              <a:rPr lang="en-US" sz="3200" b="1" dirty="0" smtClean="0"/>
              <a:t>Identify and Connect to</a:t>
            </a:r>
            <a:br>
              <a:rPr lang="en-US" sz="3200" b="1" dirty="0" smtClean="0"/>
            </a:br>
            <a:r>
              <a:rPr lang="en-US" sz="3200" b="1" dirty="0" smtClean="0"/>
              <a:t>Local Employers/Partners</a:t>
            </a:r>
            <a:endParaRPr lang="en-US" sz="3200" b="1" dirty="0"/>
          </a:p>
        </p:txBody>
      </p:sp>
      <p:sp>
        <p:nvSpPr>
          <p:cNvPr id="5" name="Content Placeholder 4"/>
          <p:cNvSpPr>
            <a:spLocks noGrp="1"/>
          </p:cNvSpPr>
          <p:nvPr>
            <p:ph idx="1"/>
          </p:nvPr>
        </p:nvSpPr>
        <p:spPr>
          <a:xfrm>
            <a:off x="304800" y="1655064"/>
            <a:ext cx="4267200" cy="4364736"/>
          </a:xfrm>
        </p:spPr>
        <p:txBody>
          <a:bodyPr/>
          <a:lstStyle/>
          <a:p>
            <a:pPr marL="109728" indent="0">
              <a:buNone/>
            </a:pPr>
            <a:r>
              <a:rPr lang="en-US" dirty="0" smtClean="0">
                <a:solidFill>
                  <a:schemeClr val="accent2"/>
                </a:solidFill>
              </a:rPr>
              <a:t>STEM Learning Exchanges</a:t>
            </a:r>
          </a:p>
          <a:p>
            <a:pPr marL="109728" indent="0">
              <a:buNone/>
            </a:pPr>
            <a:endParaRPr lang="en-US" dirty="0">
              <a:solidFill>
                <a:schemeClr val="accent2"/>
              </a:solidFill>
            </a:endParaRPr>
          </a:p>
          <a:p>
            <a:pPr marL="109728" indent="0">
              <a:buNone/>
            </a:pPr>
            <a:r>
              <a:rPr lang="en-US" sz="2000" dirty="0" smtClean="0"/>
              <a:t>Learn about and connect using </a:t>
            </a:r>
            <a:r>
              <a:rPr lang="en-US" sz="2000" dirty="0" smtClean="0">
                <a:solidFill>
                  <a:schemeClr val="accent2"/>
                </a:solidFill>
                <a:hlinkClick r:id="rId3"/>
              </a:rPr>
              <a:t>http://www.ilpathways.com</a:t>
            </a:r>
            <a:r>
              <a:rPr lang="en-US" sz="2000" dirty="0" smtClean="0">
                <a:solidFill>
                  <a:schemeClr val="accent2"/>
                </a:solidFill>
              </a:rPr>
              <a:t>.</a:t>
            </a:r>
          </a:p>
          <a:p>
            <a:pPr marL="109728" indent="0">
              <a:buNone/>
            </a:pPr>
            <a:endParaRPr lang="en-US" sz="2000" dirty="0"/>
          </a:p>
        </p:txBody>
      </p:sp>
      <p:pic>
        <p:nvPicPr>
          <p:cNvPr id="532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493520"/>
            <a:ext cx="3987277"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3581400" cy="4571999"/>
          </a:xfrm>
          <a:ln>
            <a:noFill/>
          </a:ln>
        </p:spPr>
        <p:txBody>
          <a:bodyPr>
            <a:noAutofit/>
          </a:bodyPr>
          <a:lstStyle/>
          <a:p>
            <a:pPr marL="0" indent="0">
              <a:buNone/>
            </a:pPr>
            <a:r>
              <a:rPr lang="en-US" sz="2000" b="1" dirty="0" smtClean="0">
                <a:solidFill>
                  <a:schemeClr val="accent2"/>
                </a:solidFill>
              </a:rPr>
              <a:t>Use Employer </a:t>
            </a:r>
            <a:r>
              <a:rPr lang="en-US" sz="2000" b="1" dirty="0">
                <a:solidFill>
                  <a:schemeClr val="accent2"/>
                </a:solidFill>
              </a:rPr>
              <a:t>Lists from the Illinois Workforce Info </a:t>
            </a:r>
            <a:r>
              <a:rPr lang="en-US" sz="2000" b="1" dirty="0" smtClean="0">
                <a:solidFill>
                  <a:schemeClr val="accent2"/>
                </a:solidFill>
              </a:rPr>
              <a:t>Center.</a:t>
            </a:r>
            <a:br>
              <a:rPr lang="en-US" sz="2000" b="1" dirty="0" smtClean="0">
                <a:solidFill>
                  <a:schemeClr val="accent2"/>
                </a:solidFill>
              </a:rPr>
            </a:br>
            <a:endParaRPr lang="en-US" sz="2000" dirty="0" smtClean="0"/>
          </a:p>
          <a:p>
            <a:pPr marL="342900" indent="-342900">
              <a:lnSpc>
                <a:spcPct val="120000"/>
              </a:lnSpc>
              <a:spcBef>
                <a:spcPts val="0"/>
              </a:spcBef>
              <a:buFont typeface="Arial" pitchFamily="34" charset="0"/>
              <a:buChar char="•"/>
            </a:pPr>
            <a:r>
              <a:rPr lang="en-US" sz="2000" dirty="0" smtClean="0"/>
              <a:t>Industry Type</a:t>
            </a:r>
          </a:p>
          <a:p>
            <a:pPr marL="342900" indent="-342900">
              <a:lnSpc>
                <a:spcPct val="120000"/>
              </a:lnSpc>
              <a:spcBef>
                <a:spcPts val="0"/>
              </a:spcBef>
              <a:buFont typeface="Arial" pitchFamily="34" charset="0"/>
              <a:buChar char="•"/>
            </a:pPr>
            <a:r>
              <a:rPr lang="en-US" sz="2000" dirty="0" smtClean="0"/>
              <a:t>Company name</a:t>
            </a:r>
          </a:p>
          <a:p>
            <a:pPr marL="342900" indent="-342900">
              <a:lnSpc>
                <a:spcPct val="120000"/>
              </a:lnSpc>
              <a:spcBef>
                <a:spcPts val="0"/>
              </a:spcBef>
              <a:buFont typeface="Arial" pitchFamily="34" charset="0"/>
              <a:buChar char="•"/>
            </a:pPr>
            <a:r>
              <a:rPr lang="en-US" sz="2000" dirty="0" smtClean="0"/>
              <a:t>Number of Employees</a:t>
            </a:r>
          </a:p>
          <a:p>
            <a:pPr marL="342900" indent="-342900">
              <a:lnSpc>
                <a:spcPct val="120000"/>
              </a:lnSpc>
              <a:spcBef>
                <a:spcPts val="0"/>
              </a:spcBef>
              <a:buFont typeface="Arial" pitchFamily="34" charset="0"/>
              <a:buChar char="•"/>
            </a:pPr>
            <a:r>
              <a:rPr lang="en-US" sz="2000" dirty="0" smtClean="0"/>
              <a:t>Address</a:t>
            </a:r>
          </a:p>
          <a:p>
            <a:pPr marL="342900" indent="-342900">
              <a:lnSpc>
                <a:spcPct val="120000"/>
              </a:lnSpc>
              <a:spcBef>
                <a:spcPts val="0"/>
              </a:spcBef>
              <a:buFont typeface="Arial" pitchFamily="34" charset="0"/>
              <a:buChar char="•"/>
            </a:pPr>
            <a:r>
              <a:rPr lang="en-US" sz="2000" dirty="0" smtClean="0"/>
              <a:t>Contact Information</a:t>
            </a:r>
          </a:p>
          <a:p>
            <a:pPr marL="0" indent="0">
              <a:lnSpc>
                <a:spcPct val="120000"/>
              </a:lnSpc>
              <a:spcBef>
                <a:spcPts val="0"/>
              </a:spcBef>
              <a:buNone/>
            </a:pPr>
            <a:endParaRPr lang="en-US" sz="2000" dirty="0" smtClean="0">
              <a:hlinkClick r:id="rId3"/>
            </a:endParaRPr>
          </a:p>
          <a:p>
            <a:pPr marL="0" indent="0">
              <a:lnSpc>
                <a:spcPct val="120000"/>
              </a:lnSpc>
              <a:spcBef>
                <a:spcPts val="0"/>
              </a:spcBef>
              <a:buNone/>
            </a:pPr>
            <a:r>
              <a:rPr lang="en-US" sz="2000" dirty="0" smtClean="0">
                <a:hlinkClick r:id="rId3"/>
              </a:rPr>
              <a:t>https</a:t>
            </a:r>
            <a:r>
              <a:rPr lang="en-US" sz="2000" dirty="0">
                <a:hlinkClick r:id="rId3"/>
              </a:rPr>
              <a:t>://illinois.virtuallmi.com</a:t>
            </a:r>
            <a:r>
              <a:rPr lang="en-US" sz="2000" dirty="0" smtClean="0">
                <a:hlinkClick r:id="rId3"/>
              </a:rPr>
              <a:t>/</a:t>
            </a:r>
            <a:endParaRPr lang="en-US" sz="2000" dirty="0" smtClean="0"/>
          </a:p>
          <a:p>
            <a:pPr marL="0" indent="0">
              <a:lnSpc>
                <a:spcPct val="120000"/>
              </a:lnSpc>
              <a:spcBef>
                <a:spcPts val="0"/>
              </a:spcBef>
              <a:buNone/>
            </a:pPr>
            <a:r>
              <a:rPr lang="en-US" sz="2000" dirty="0" smtClean="0"/>
              <a:t>Select “</a:t>
            </a:r>
            <a:r>
              <a:rPr lang="en-US" sz="2000" i="1" dirty="0" smtClean="0"/>
              <a:t>Employers</a:t>
            </a:r>
            <a:r>
              <a:rPr lang="en-US" sz="2000" dirty="0" smtClean="0"/>
              <a:t>”. </a:t>
            </a:r>
            <a:endParaRPr lang="en-US" sz="2000" dirty="0"/>
          </a:p>
        </p:txBody>
      </p:sp>
      <p:pic>
        <p:nvPicPr>
          <p:cNvPr id="4" name="Picture 1"/>
          <p:cNvPicPr>
            <a:picLocks noChangeAspect="1" noChangeArrowheads="1"/>
          </p:cNvPicPr>
          <p:nvPr/>
        </p:nvPicPr>
        <p:blipFill>
          <a:blip r:embed="rId4"/>
          <a:srcRect/>
          <a:stretch>
            <a:fillRect/>
          </a:stretch>
        </p:blipFill>
        <p:spPr bwMode="auto">
          <a:xfrm>
            <a:off x="3657600" y="2209800"/>
            <a:ext cx="5257800" cy="3676383"/>
          </a:xfrm>
          <a:prstGeom prst="rect">
            <a:avLst/>
          </a:prstGeom>
          <a:noFill/>
          <a:ln w="9525">
            <a:noFill/>
            <a:miter lim="800000"/>
            <a:headEnd/>
            <a:tailEnd/>
          </a:ln>
          <a:effectLst/>
        </p:spPr>
      </p:pic>
      <p:sp>
        <p:nvSpPr>
          <p:cNvPr id="6" name="Title 1"/>
          <p:cNvSpPr txBox="1">
            <a:spLocks/>
          </p:cNvSpPr>
          <p:nvPr/>
        </p:nvSpPr>
        <p:spPr>
          <a:xfrm>
            <a:off x="228600" y="655638"/>
            <a:ext cx="8229600" cy="63976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b="1" dirty="0" smtClean="0"/>
              <a:t>Identify and Connect to</a:t>
            </a:r>
            <a:br>
              <a:rPr lang="en-US" sz="3200" b="1" dirty="0" smtClean="0"/>
            </a:br>
            <a:r>
              <a:rPr lang="en-US" sz="3200" b="1" dirty="0" smtClean="0"/>
              <a:t>Local Employers/Partners</a:t>
            </a:r>
            <a:endParaRPr lang="en-US" sz="3200" b="1" dirty="0"/>
          </a:p>
        </p:txBody>
      </p:sp>
    </p:spTree>
    <p:extLst>
      <p:ext uri="{BB962C8B-B14F-4D97-AF65-F5344CB8AC3E}">
        <p14:creationId xmlns:p14="http://schemas.microsoft.com/office/powerpoint/2010/main" val="4061401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534400" cy="792162"/>
          </a:xfrm>
        </p:spPr>
        <p:txBody>
          <a:bodyPr>
            <a:normAutofit/>
          </a:bodyPr>
          <a:lstStyle/>
          <a:p>
            <a:r>
              <a:rPr lang="en-US" sz="3200" b="1" dirty="0" smtClean="0"/>
              <a:t>Identify Local Employers/Partners</a:t>
            </a:r>
            <a:endParaRPr lang="en-US" sz="3200" b="1" dirty="0"/>
          </a:p>
        </p:txBody>
      </p:sp>
      <p:pic>
        <p:nvPicPr>
          <p:cNvPr id="55297" name="Picture 1"/>
          <p:cNvPicPr>
            <a:picLocks noGrp="1" noChangeAspect="1" noChangeArrowheads="1"/>
          </p:cNvPicPr>
          <p:nvPr>
            <p:ph idx="1"/>
          </p:nvPr>
        </p:nvPicPr>
        <p:blipFill>
          <a:blip r:embed="rId2"/>
          <a:srcRect/>
          <a:stretch>
            <a:fillRect/>
          </a:stretch>
        </p:blipFill>
        <p:spPr bwMode="auto">
          <a:xfrm>
            <a:off x="2514600" y="1371600"/>
            <a:ext cx="6047040" cy="5358454"/>
          </a:xfrm>
          <a:prstGeom prst="rect">
            <a:avLst/>
          </a:prstGeom>
          <a:solidFill>
            <a:srgbClr val="FFFFFF">
              <a:shade val="85000"/>
            </a:srgbClr>
          </a:solidFill>
          <a:ln w="1905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28600" y="1600200"/>
            <a:ext cx="2133600" cy="1477328"/>
          </a:xfrm>
          <a:prstGeom prst="rect">
            <a:avLst/>
          </a:prstGeom>
        </p:spPr>
        <p:txBody>
          <a:bodyPr wrap="square">
            <a:spAutoFit/>
          </a:bodyPr>
          <a:lstStyle/>
          <a:p>
            <a:r>
              <a:rPr lang="en-US" b="1" dirty="0" smtClean="0">
                <a:solidFill>
                  <a:schemeClr val="accent2"/>
                </a:solidFill>
              </a:rPr>
              <a:t>Example of the employer information from  </a:t>
            </a:r>
            <a:r>
              <a:rPr lang="en-US" b="1" dirty="0">
                <a:solidFill>
                  <a:schemeClr val="accent2"/>
                </a:solidFill>
              </a:rPr>
              <a:t>Illinois Workforce Info Center.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639762"/>
          </a:xfrm>
        </p:spPr>
        <p:txBody>
          <a:bodyPr>
            <a:noAutofit/>
          </a:bodyPr>
          <a:lstStyle/>
          <a:p>
            <a:r>
              <a:rPr lang="en-US" b="1" dirty="0" smtClean="0"/>
              <a:t>Other Resources</a:t>
            </a:r>
            <a:endParaRPr lang="en-US" b="1" dirty="0"/>
          </a:p>
        </p:txBody>
      </p:sp>
      <p:sp>
        <p:nvSpPr>
          <p:cNvPr id="3" name="Content Placeholder 2"/>
          <p:cNvSpPr>
            <a:spLocks noGrp="1"/>
          </p:cNvSpPr>
          <p:nvPr>
            <p:ph idx="1"/>
          </p:nvPr>
        </p:nvSpPr>
        <p:spPr>
          <a:xfrm>
            <a:off x="152400" y="1066800"/>
            <a:ext cx="8763000" cy="1733813"/>
          </a:xfrm>
          <a:ln>
            <a:noFill/>
          </a:ln>
        </p:spPr>
        <p:txBody>
          <a:bodyPr>
            <a:noAutofit/>
          </a:bodyPr>
          <a:lstStyle/>
          <a:p>
            <a:pPr marL="0" indent="0">
              <a:buNone/>
            </a:pPr>
            <a:r>
              <a:rPr lang="en-US" sz="1800" b="1" dirty="0" smtClean="0"/>
              <a:t>Help Wanted OnLine (HWOL): </a:t>
            </a:r>
            <a:r>
              <a:rPr lang="en-US" sz="1800" dirty="0" smtClean="0"/>
              <a:t>Captures data about job postings </a:t>
            </a:r>
            <a:r>
              <a:rPr lang="en-US" sz="1800" dirty="0"/>
              <a:t>from </a:t>
            </a:r>
            <a:r>
              <a:rPr lang="en-US" sz="1800" dirty="0" smtClean="0"/>
              <a:t>over </a:t>
            </a:r>
            <a:r>
              <a:rPr lang="en-US" sz="1800" dirty="0"/>
              <a:t>16,000 Internet job </a:t>
            </a:r>
            <a:r>
              <a:rPr lang="en-US" sz="1800" dirty="0" smtClean="0"/>
              <a:t>boards.  Download tables showing </a:t>
            </a:r>
            <a:r>
              <a:rPr lang="en-US" sz="1800" dirty="0"/>
              <a:t>most </a:t>
            </a:r>
            <a:r>
              <a:rPr lang="en-US" sz="1800" dirty="0" smtClean="0"/>
              <a:t>frequent </a:t>
            </a:r>
            <a:r>
              <a:rPr lang="en-US" sz="1800" dirty="0"/>
              <a:t>online job ads and employers for  </a:t>
            </a:r>
            <a:r>
              <a:rPr lang="en-US" sz="1800" dirty="0" smtClean="0"/>
              <a:t>Economic Development Regions (EDR).</a:t>
            </a:r>
          </a:p>
          <a:p>
            <a:pPr marL="452628" indent="-342900">
              <a:buFont typeface="+mj-lt"/>
              <a:buAutoNum type="arabicPeriod"/>
            </a:pPr>
            <a:r>
              <a:rPr lang="en-US" sz="1800" dirty="0">
                <a:hlinkClick r:id="rId3"/>
              </a:rPr>
              <a:t>http://www.IDES.Illinois.gov/LMI</a:t>
            </a:r>
            <a:endParaRPr lang="en-US" sz="1800" dirty="0"/>
          </a:p>
          <a:p>
            <a:pPr marL="452628" indent="-342900">
              <a:buFont typeface="+mj-lt"/>
              <a:buAutoNum type="arabicPeriod"/>
            </a:pPr>
            <a:r>
              <a:rPr lang="en-US" sz="1800" dirty="0"/>
              <a:t>Select “</a:t>
            </a:r>
            <a:r>
              <a:rPr lang="en-US" sz="1800" i="1" dirty="0"/>
              <a:t>Help Wanted OnLine (HWOL) </a:t>
            </a:r>
            <a:r>
              <a:rPr lang="en-US" sz="1800" i="1" dirty="0" smtClean="0"/>
              <a:t>Reports</a:t>
            </a:r>
            <a:r>
              <a:rPr lang="en-US" sz="1800" dirty="0" smtClean="0"/>
              <a:t>”. </a:t>
            </a:r>
            <a:endParaRPr lang="en-US" sz="1800" dirty="0"/>
          </a:p>
          <a:p>
            <a:pPr marL="0" indent="0">
              <a:buNone/>
            </a:pPr>
            <a:r>
              <a:rPr lang="en-US" sz="2000" b="1" dirty="0" smtClean="0"/>
              <a:t/>
            </a:r>
            <a:br>
              <a:rPr lang="en-US" sz="2000" b="1" dirty="0" smtClean="0"/>
            </a:br>
            <a:endParaRPr lang="en-US" sz="2000" b="1" dirty="0" smtClean="0"/>
          </a:p>
        </p:txBody>
      </p:sp>
      <p:sp>
        <p:nvSpPr>
          <p:cNvPr id="4" name="Rectangle 3"/>
          <p:cNvSpPr/>
          <p:nvPr/>
        </p:nvSpPr>
        <p:spPr>
          <a:xfrm>
            <a:off x="990600" y="2667000"/>
            <a:ext cx="7315200" cy="646331"/>
          </a:xfrm>
          <a:prstGeom prst="rect">
            <a:avLst/>
          </a:prstGeom>
        </p:spPr>
        <p:txBody>
          <a:bodyPr wrap="square">
            <a:spAutoFit/>
          </a:bodyPr>
          <a:lstStyle/>
          <a:p>
            <a:pPr marL="109538" indent="0" algn="ctr">
              <a:buNone/>
            </a:pPr>
            <a:r>
              <a:rPr lang="en-US" b="1" dirty="0" smtClean="0">
                <a:solidFill>
                  <a:schemeClr val="accent2"/>
                </a:solidFill>
              </a:rPr>
              <a:t>Example</a:t>
            </a:r>
            <a:r>
              <a:rPr lang="en-US" b="1" dirty="0">
                <a:solidFill>
                  <a:schemeClr val="accent2"/>
                </a:solidFill>
              </a:rPr>
              <a:t>: Economic Development Region #</a:t>
            </a:r>
            <a:r>
              <a:rPr lang="en-US" b="1" dirty="0" smtClean="0">
                <a:solidFill>
                  <a:schemeClr val="accent2"/>
                </a:solidFill>
              </a:rPr>
              <a:t>9 </a:t>
            </a:r>
            <a:br>
              <a:rPr lang="en-US" b="1" dirty="0" smtClean="0">
                <a:solidFill>
                  <a:schemeClr val="accent2"/>
                </a:solidFill>
              </a:rPr>
            </a:br>
            <a:r>
              <a:rPr lang="en-US" b="1" dirty="0" smtClean="0">
                <a:solidFill>
                  <a:schemeClr val="accent2"/>
                </a:solidFill>
              </a:rPr>
              <a:t>Southwestern </a:t>
            </a:r>
            <a:r>
              <a:rPr lang="en-US" b="1" dirty="0">
                <a:solidFill>
                  <a:schemeClr val="accent2"/>
                </a:solidFill>
              </a:rPr>
              <a:t>Illinois / Alton-Belleville Area</a:t>
            </a:r>
            <a:endParaRPr lang="en-US" dirty="0"/>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86424"/>
            <a:ext cx="7416372" cy="427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868362"/>
          </a:xfrm>
        </p:spPr>
        <p:txBody>
          <a:bodyPr>
            <a:normAutofit/>
          </a:bodyPr>
          <a:lstStyle/>
          <a:p>
            <a:r>
              <a:rPr lang="en-US" sz="3200" b="1" dirty="0"/>
              <a:t>Assembling the Data to be </a:t>
            </a:r>
            <a:r>
              <a:rPr lang="en-US" sz="3200" b="1" dirty="0" smtClean="0"/>
              <a:t>Useful</a:t>
            </a:r>
            <a:endParaRPr lang="en-US" sz="3200" dirty="0"/>
          </a:p>
        </p:txBody>
      </p:sp>
      <p:sp>
        <p:nvSpPr>
          <p:cNvPr id="3" name="Content Placeholder 2"/>
          <p:cNvSpPr>
            <a:spLocks noGrp="1"/>
          </p:cNvSpPr>
          <p:nvPr>
            <p:ph idx="1"/>
          </p:nvPr>
        </p:nvSpPr>
        <p:spPr>
          <a:xfrm>
            <a:off x="304800" y="1219200"/>
            <a:ext cx="8534400" cy="5059363"/>
          </a:xfrm>
          <a:ln>
            <a:solidFill>
              <a:schemeClr val="accent4">
                <a:lumMod val="60000"/>
                <a:lumOff val="40000"/>
              </a:schemeClr>
            </a:solidFill>
          </a:ln>
        </p:spPr>
        <p:txBody>
          <a:bodyPr>
            <a:normAutofit lnSpcReduction="10000"/>
          </a:bodyPr>
          <a:lstStyle/>
          <a:p>
            <a:pPr marL="0" indent="0">
              <a:buNone/>
            </a:pPr>
            <a:r>
              <a:rPr lang="en-US" sz="2400" dirty="0" smtClean="0"/>
              <a:t>Sample Template: (Area/Region) ___________________</a:t>
            </a:r>
          </a:p>
          <a:p>
            <a:pPr marL="0" indent="0">
              <a:buNone/>
            </a:pPr>
            <a:r>
              <a:rPr lang="en-US" sz="2000" dirty="0" smtClean="0"/>
              <a:t/>
            </a:r>
            <a:br>
              <a:rPr lang="en-US" sz="2000" dirty="0" smtClean="0"/>
            </a:br>
            <a:r>
              <a:rPr lang="en-US" sz="2000" dirty="0" smtClean="0"/>
              <a:t>Career Cluster: ______________________</a:t>
            </a:r>
            <a:br>
              <a:rPr lang="en-US" sz="2000" dirty="0" smtClean="0"/>
            </a:br>
            <a:r>
              <a:rPr lang="en-US" sz="1600" dirty="0" smtClean="0"/>
              <a:t>Industry Employment Share of Regional Economy is ___% compared to State at ___%</a:t>
            </a:r>
          </a:p>
          <a:p>
            <a:pPr>
              <a:buNone/>
            </a:pPr>
            <a:r>
              <a:rPr lang="en-US" sz="800" dirty="0" smtClean="0"/>
              <a:t/>
            </a:r>
            <a:br>
              <a:rPr lang="en-US" sz="800" dirty="0" smtClean="0"/>
            </a:br>
            <a:r>
              <a:rPr lang="en-US" sz="2000" dirty="0" smtClean="0"/>
              <a:t>Career Pathway: ______________________</a:t>
            </a:r>
            <a:br>
              <a:rPr lang="en-US" sz="2000" dirty="0" smtClean="0"/>
            </a:br>
            <a:r>
              <a:rPr lang="en-US" sz="1600" dirty="0" smtClean="0"/>
              <a:t>Number of firms___  Employment _____ Share of Area Wages ___% of total</a:t>
            </a:r>
          </a:p>
          <a:p>
            <a:pPr>
              <a:buNone/>
            </a:pPr>
            <a:r>
              <a:rPr lang="en-US" sz="800" dirty="0" smtClean="0"/>
              <a:t/>
            </a:r>
            <a:br>
              <a:rPr lang="en-US" sz="800" dirty="0" smtClean="0"/>
            </a:br>
            <a:r>
              <a:rPr lang="en-US" sz="2000" dirty="0" smtClean="0"/>
              <a:t>Career Program of Study: ______________________</a:t>
            </a:r>
            <a:br>
              <a:rPr lang="en-US" sz="2000" dirty="0" smtClean="0"/>
            </a:br>
            <a:r>
              <a:rPr lang="en-US" sz="2000" dirty="0" smtClean="0"/>
              <a:t>* </a:t>
            </a:r>
            <a:r>
              <a:rPr lang="en-US" sz="1600" dirty="0" smtClean="0"/>
              <a:t>Critical Occupations___ _________ __Employment /Growth/AAJO _____ ______________</a:t>
            </a:r>
            <a:br>
              <a:rPr lang="en-US" sz="1600" dirty="0" smtClean="0"/>
            </a:br>
            <a:r>
              <a:rPr lang="en-US" sz="1600" dirty="0" smtClean="0"/>
              <a:t>Median Annual Wages _$______</a:t>
            </a:r>
          </a:p>
          <a:p>
            <a:pPr>
              <a:buNone/>
            </a:pPr>
            <a:r>
              <a:rPr lang="en-US" sz="1600" dirty="0" smtClean="0"/>
              <a:t>	* Critical Occupations___ _________ __Employment /Growth/AAJO _____ ______________</a:t>
            </a:r>
            <a:br>
              <a:rPr lang="en-US" sz="1600" dirty="0" smtClean="0"/>
            </a:br>
            <a:r>
              <a:rPr lang="en-US" sz="1600" dirty="0" smtClean="0"/>
              <a:t>Median Annual Wages _$______</a:t>
            </a:r>
          </a:p>
          <a:p>
            <a:pPr>
              <a:buNone/>
            </a:pPr>
            <a:r>
              <a:rPr lang="en-US" sz="800" dirty="0" smtClean="0"/>
              <a:t>	</a:t>
            </a:r>
          </a:p>
          <a:p>
            <a:pPr>
              <a:spcBef>
                <a:spcPts val="0"/>
              </a:spcBef>
              <a:buNone/>
            </a:pPr>
            <a:r>
              <a:rPr lang="en-US" sz="2000" dirty="0" smtClean="0"/>
              <a:t>	Partners/Large Local Employers: </a:t>
            </a:r>
            <a:r>
              <a:rPr lang="en-US" sz="1800" dirty="0" smtClean="0"/>
              <a:t>(with recent online job ads)</a:t>
            </a:r>
            <a:r>
              <a:rPr lang="en-US" sz="2000" dirty="0" smtClean="0"/>
              <a:t/>
            </a:r>
            <a:br>
              <a:rPr lang="en-US" sz="2000" dirty="0" smtClean="0"/>
            </a:br>
            <a:r>
              <a:rPr lang="en-US" sz="1800" dirty="0" smtClean="0"/>
              <a:t>_________________________________ (  )</a:t>
            </a:r>
            <a:br>
              <a:rPr lang="en-US" sz="1800" dirty="0" smtClean="0"/>
            </a:br>
            <a:r>
              <a:rPr lang="en-US" sz="1800" dirty="0" smtClean="0"/>
              <a:t>_________________________________ (  )</a:t>
            </a:r>
            <a:r>
              <a:rPr lang="en-US" sz="1600" dirty="0" smtClean="0"/>
              <a:t/>
            </a:r>
            <a:br>
              <a:rPr lang="en-US" sz="1600" dirty="0" smtClean="0"/>
            </a:br>
            <a:r>
              <a:rPr lang="en-US" sz="1800" dirty="0" smtClean="0"/>
              <a:t>_________________________________ (  )</a:t>
            </a:r>
          </a:p>
          <a:p>
            <a:pPr>
              <a:buNone/>
            </a:pP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096962"/>
          </a:xfrm>
        </p:spPr>
        <p:txBody>
          <a:bodyPr>
            <a:normAutofit/>
          </a:bodyPr>
          <a:lstStyle/>
          <a:p>
            <a:r>
              <a:rPr lang="en-US" sz="3200" b="1" dirty="0"/>
              <a:t>Assembling the Data to be </a:t>
            </a:r>
            <a:r>
              <a:rPr lang="en-US" sz="3200" b="1" dirty="0" smtClean="0"/>
              <a:t>Useful</a:t>
            </a:r>
            <a:endParaRPr lang="en-US" sz="3200" dirty="0"/>
          </a:p>
        </p:txBody>
      </p:sp>
      <p:sp>
        <p:nvSpPr>
          <p:cNvPr id="3" name="Content Placeholder 2"/>
          <p:cNvSpPr>
            <a:spLocks noGrp="1"/>
          </p:cNvSpPr>
          <p:nvPr>
            <p:ph idx="1"/>
          </p:nvPr>
        </p:nvSpPr>
        <p:spPr>
          <a:xfrm>
            <a:off x="304800" y="1417637"/>
            <a:ext cx="8382000" cy="4983163"/>
          </a:xfrm>
          <a:ln>
            <a:solidFill>
              <a:schemeClr val="accent4">
                <a:lumMod val="60000"/>
                <a:lumOff val="40000"/>
              </a:schemeClr>
            </a:solidFill>
          </a:ln>
        </p:spPr>
        <p:txBody>
          <a:bodyPr>
            <a:normAutofit/>
          </a:bodyPr>
          <a:lstStyle/>
          <a:p>
            <a:pPr marL="0" indent="0">
              <a:buNone/>
            </a:pPr>
            <a:r>
              <a:rPr lang="en-US" sz="2400" dirty="0" smtClean="0"/>
              <a:t>Sample Template: </a:t>
            </a:r>
            <a:r>
              <a:rPr lang="en-US" sz="1800" dirty="0" smtClean="0"/>
              <a:t>Kane-DeKalb-Kendall Counties Area</a:t>
            </a:r>
            <a:r>
              <a:rPr lang="en-US" sz="2400" dirty="0" smtClean="0"/>
              <a:t/>
            </a:r>
            <a:br>
              <a:rPr lang="en-US" sz="2400" dirty="0" smtClean="0"/>
            </a:br>
            <a:r>
              <a:rPr lang="en-US" sz="800" dirty="0" smtClean="0"/>
              <a:t/>
            </a:r>
            <a:br>
              <a:rPr lang="en-US" sz="800" dirty="0" smtClean="0"/>
            </a:br>
            <a:r>
              <a:rPr lang="en-US" sz="2000" dirty="0" smtClean="0"/>
              <a:t>Career Cluster: </a:t>
            </a:r>
            <a:r>
              <a:rPr lang="en-US" sz="2000" u="sng" dirty="0" smtClean="0"/>
              <a:t>Manufacturing </a:t>
            </a:r>
            <a:r>
              <a:rPr lang="en-US" sz="1600" u="sng" dirty="0" smtClean="0"/>
              <a:t>(based upon input from local leaders)</a:t>
            </a:r>
            <a:r>
              <a:rPr lang="en-US" sz="2000" u="sng" dirty="0" smtClean="0"/>
              <a:t/>
            </a:r>
            <a:br>
              <a:rPr lang="en-US" sz="2000" u="sng" dirty="0" smtClean="0"/>
            </a:br>
            <a:r>
              <a:rPr lang="en-US" sz="1600" dirty="0" smtClean="0"/>
              <a:t>Industry Employment Share of Regional Economy is </a:t>
            </a:r>
            <a:r>
              <a:rPr lang="en-US" sz="1600" u="sng" dirty="0" smtClean="0"/>
              <a:t>8.3%</a:t>
            </a:r>
            <a:r>
              <a:rPr lang="en-US" sz="1600" dirty="0" smtClean="0"/>
              <a:t> compared to State at </a:t>
            </a:r>
            <a:r>
              <a:rPr lang="en-US" sz="1600" u="sng" dirty="0" smtClean="0"/>
              <a:t>8.7%</a:t>
            </a:r>
          </a:p>
          <a:p>
            <a:pPr>
              <a:buNone/>
            </a:pPr>
            <a:r>
              <a:rPr lang="en-US" sz="800" dirty="0" smtClean="0"/>
              <a:t/>
            </a:r>
            <a:br>
              <a:rPr lang="en-US" sz="800" dirty="0" smtClean="0"/>
            </a:br>
            <a:r>
              <a:rPr lang="en-US" sz="2000" dirty="0" smtClean="0"/>
              <a:t>Career Pathway: </a:t>
            </a:r>
            <a:r>
              <a:rPr lang="en-US" sz="2000" u="sng" dirty="0" smtClean="0"/>
              <a:t>Automation</a:t>
            </a:r>
            <a:br>
              <a:rPr lang="en-US" sz="2000" u="sng" dirty="0" smtClean="0"/>
            </a:br>
            <a:r>
              <a:rPr lang="en-US" sz="1600" dirty="0" smtClean="0"/>
              <a:t>Number of firms </a:t>
            </a:r>
            <a:r>
              <a:rPr lang="en-US" sz="1600" u="sng" dirty="0" smtClean="0"/>
              <a:t>1,185</a:t>
            </a:r>
            <a:r>
              <a:rPr lang="en-US" sz="1600" dirty="0" smtClean="0"/>
              <a:t> Employment </a:t>
            </a:r>
            <a:r>
              <a:rPr lang="en-US" sz="1600" u="sng" dirty="0" smtClean="0"/>
              <a:t>38,337</a:t>
            </a:r>
            <a:r>
              <a:rPr lang="en-US" sz="1600" dirty="0" smtClean="0"/>
              <a:t> Share of Area Wages </a:t>
            </a:r>
            <a:r>
              <a:rPr lang="en-US" sz="1600" u="sng" dirty="0" smtClean="0"/>
              <a:t>26.2%</a:t>
            </a:r>
            <a:r>
              <a:rPr lang="en-US" sz="1600" dirty="0" smtClean="0"/>
              <a:t> of total</a:t>
            </a:r>
          </a:p>
          <a:p>
            <a:pPr>
              <a:buNone/>
            </a:pPr>
            <a:r>
              <a:rPr lang="en-US" sz="800" dirty="0" smtClean="0"/>
              <a:t/>
            </a:r>
            <a:br>
              <a:rPr lang="en-US" sz="800" dirty="0" smtClean="0"/>
            </a:br>
            <a:r>
              <a:rPr lang="en-US" sz="2000" dirty="0" smtClean="0"/>
              <a:t>Career Program of Study: </a:t>
            </a:r>
            <a:r>
              <a:rPr lang="en-US" sz="2000" u="sng" dirty="0" smtClean="0"/>
              <a:t>Maintenance Installation &amp; Repair </a:t>
            </a:r>
            <a:r>
              <a:rPr lang="en-US" sz="2000" dirty="0" smtClean="0"/>
              <a:t/>
            </a:r>
            <a:br>
              <a:rPr lang="en-US" sz="2000" dirty="0" smtClean="0"/>
            </a:br>
            <a:r>
              <a:rPr lang="en-US" sz="2000" dirty="0" smtClean="0"/>
              <a:t>* </a:t>
            </a:r>
            <a:r>
              <a:rPr lang="en-US" sz="1600" dirty="0" smtClean="0"/>
              <a:t>Critical Occupations: </a:t>
            </a:r>
            <a:r>
              <a:rPr lang="en-US" sz="1600" u="sng" dirty="0" smtClean="0"/>
              <a:t>General Maintenance &amp; Repair Workers</a:t>
            </a:r>
            <a:r>
              <a:rPr lang="en-US" sz="1600" dirty="0" smtClean="0"/>
              <a:t/>
            </a:r>
            <a:br>
              <a:rPr lang="en-US" sz="1600" dirty="0" smtClean="0"/>
            </a:br>
            <a:r>
              <a:rPr lang="en-US" sz="1600" dirty="0" smtClean="0"/>
              <a:t>Employment /Growth/AAJO </a:t>
            </a:r>
            <a:r>
              <a:rPr lang="en-US" sz="1600" u="sng" dirty="0" smtClean="0"/>
              <a:t>2,532 / 7.1% / 57</a:t>
            </a:r>
            <a:r>
              <a:rPr lang="en-US" sz="1600" dirty="0" smtClean="0"/>
              <a:t>  Median Annual Wages </a:t>
            </a:r>
            <a:r>
              <a:rPr lang="en-US" sz="1600" u="sng" dirty="0" smtClean="0"/>
              <a:t>$39,952</a:t>
            </a:r>
          </a:p>
          <a:p>
            <a:pPr>
              <a:buNone/>
            </a:pPr>
            <a:r>
              <a:rPr lang="en-US" sz="1600" dirty="0" smtClean="0"/>
              <a:t>	* Critical Occupations: </a:t>
            </a:r>
            <a:r>
              <a:rPr lang="en-US" sz="1600" u="sng" dirty="0" smtClean="0"/>
              <a:t>Industrial Machinery Mechanics</a:t>
            </a:r>
            <a:r>
              <a:rPr lang="en-US" sz="1600" dirty="0" smtClean="0"/>
              <a:t/>
            </a:r>
            <a:br>
              <a:rPr lang="en-US" sz="1600" dirty="0" smtClean="0"/>
            </a:br>
            <a:r>
              <a:rPr lang="en-US" sz="1600" dirty="0" smtClean="0"/>
              <a:t>Employment /Growth/AAJO _484 / 10.5% / 12  Median Annual Wages </a:t>
            </a:r>
            <a:r>
              <a:rPr lang="en-US" sz="1600" u="sng" dirty="0" smtClean="0"/>
              <a:t>$48,004</a:t>
            </a:r>
          </a:p>
          <a:p>
            <a:pPr>
              <a:buNone/>
            </a:pPr>
            <a:r>
              <a:rPr lang="en-US" sz="1600" dirty="0" smtClean="0"/>
              <a:t>	</a:t>
            </a:r>
            <a:endParaRPr lang="en-US" sz="1600" u="sng" dirty="0" smtClean="0"/>
          </a:p>
          <a:p>
            <a:pPr>
              <a:buNone/>
            </a:pPr>
            <a:r>
              <a:rPr lang="en-US" sz="1000" dirty="0" smtClean="0"/>
              <a:t>	</a:t>
            </a:r>
            <a:r>
              <a:rPr lang="en-US" sz="2000" dirty="0" smtClean="0"/>
              <a:t>Partners/Large Local Employers: </a:t>
            </a:r>
            <a:r>
              <a:rPr lang="en-US" sz="1800" dirty="0" smtClean="0"/>
              <a:t>(with recent online job ads)</a:t>
            </a:r>
            <a:r>
              <a:rPr lang="en-US" sz="2000" dirty="0" smtClean="0"/>
              <a:t/>
            </a:r>
            <a:br>
              <a:rPr lang="en-US" sz="2000" dirty="0" smtClean="0"/>
            </a:br>
            <a:r>
              <a:rPr lang="en-US" sz="1800" u="sng" dirty="0" smtClean="0"/>
              <a:t>Caterpillar, Inc. [Montgomery] (48)</a:t>
            </a:r>
            <a:br>
              <a:rPr lang="en-US" sz="1800" u="sng" dirty="0" smtClean="0"/>
            </a:br>
            <a:r>
              <a:rPr lang="en-US" sz="1800" u="sng" dirty="0" smtClean="0"/>
              <a:t>Bison Gear and Engineering [St. Charles] (17)</a:t>
            </a:r>
            <a:br>
              <a:rPr lang="en-US" sz="1800" u="sng" dirty="0" smtClean="0"/>
            </a:br>
            <a:r>
              <a:rPr lang="en-US" sz="1800" u="sng" dirty="0" smtClean="0"/>
              <a:t>Elgin Industries [South Elgin] (15)</a:t>
            </a:r>
          </a:p>
          <a:p>
            <a:pPr>
              <a:buNone/>
            </a:pP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Need Assistance?</a:t>
            </a:r>
            <a:r>
              <a:rPr lang="en-US" sz="3200" b="1" dirty="0"/>
              <a:t/>
            </a:r>
            <a:br>
              <a:rPr lang="en-US" sz="3200" b="1" dirty="0"/>
            </a:br>
            <a:endParaRPr lang="en-US" sz="3200" b="1" dirty="0"/>
          </a:p>
        </p:txBody>
      </p:sp>
      <p:sp>
        <p:nvSpPr>
          <p:cNvPr id="3" name="Content Placeholder 2"/>
          <p:cNvSpPr>
            <a:spLocks noGrp="1"/>
          </p:cNvSpPr>
          <p:nvPr>
            <p:ph idx="1"/>
          </p:nvPr>
        </p:nvSpPr>
        <p:spPr>
          <a:xfrm>
            <a:off x="457200" y="2057400"/>
            <a:ext cx="8458200" cy="4800600"/>
          </a:xfrm>
        </p:spPr>
        <p:txBody>
          <a:bodyPr>
            <a:normAutofit fontScale="70000" lnSpcReduction="20000"/>
          </a:bodyPr>
          <a:lstStyle/>
          <a:p>
            <a:pPr marL="0" indent="0">
              <a:spcBef>
                <a:spcPts val="0"/>
              </a:spcBef>
              <a:buNone/>
            </a:pPr>
            <a:endParaRPr lang="en-US" sz="1800" b="1" dirty="0" smtClean="0"/>
          </a:p>
          <a:p>
            <a:pPr marL="0" indent="0">
              <a:spcBef>
                <a:spcPts val="0"/>
              </a:spcBef>
              <a:buNone/>
            </a:pPr>
            <a:r>
              <a:rPr lang="en-US" sz="2600" b="1" dirty="0" smtClean="0"/>
              <a:t>Tom Austin				Vicki</a:t>
            </a:r>
            <a:r>
              <a:rPr lang="en-US" sz="2600" dirty="0" smtClean="0"/>
              <a:t> </a:t>
            </a:r>
            <a:r>
              <a:rPr lang="en-US" sz="2600" b="1" dirty="0"/>
              <a:t>Niederhofer</a:t>
            </a:r>
            <a:r>
              <a:rPr lang="en-US" sz="2600" dirty="0"/>
              <a:t/>
            </a:r>
            <a:br>
              <a:rPr lang="en-US" sz="2600" dirty="0"/>
            </a:br>
            <a:r>
              <a:rPr lang="en-US" sz="2600" dirty="0" smtClean="0"/>
              <a:t> 3134 11th Street 				4519 </a:t>
            </a:r>
            <a:r>
              <a:rPr lang="en-US" sz="2600" dirty="0"/>
              <a:t>W. Main Street</a:t>
            </a:r>
            <a:br>
              <a:rPr lang="en-US" sz="2600" dirty="0"/>
            </a:br>
            <a:r>
              <a:rPr lang="en-US" sz="2600" dirty="0" smtClean="0"/>
              <a:t> Rockford, IL 61109 			Belleville</a:t>
            </a:r>
            <a:r>
              <a:rPr lang="en-US" sz="2600" dirty="0"/>
              <a:t>, IL 62223</a:t>
            </a:r>
            <a:br>
              <a:rPr lang="en-US" sz="2600" dirty="0"/>
            </a:br>
            <a:r>
              <a:rPr lang="en-US" sz="2600" dirty="0" smtClean="0"/>
              <a:t> (815) 395-6680 				 (</a:t>
            </a:r>
            <a:r>
              <a:rPr lang="en-US" sz="2600" dirty="0"/>
              <a:t>618) 277-5678 </a:t>
            </a:r>
            <a:r>
              <a:rPr lang="en-US" sz="2600" dirty="0" smtClean="0"/>
              <a:t>x390	</a:t>
            </a:r>
            <a:r>
              <a:rPr lang="en-US" sz="2600" dirty="0"/>
              <a:t/>
            </a:r>
            <a:br>
              <a:rPr lang="en-US" sz="2600" dirty="0"/>
            </a:br>
            <a:r>
              <a:rPr lang="en-US" sz="2600" u="sng" dirty="0" smtClean="0">
                <a:hlinkClick r:id="rId3"/>
              </a:rPr>
              <a:t> Tom.Austin@Illinois.gov </a:t>
            </a:r>
            <a:r>
              <a:rPr lang="en-US" sz="2600" dirty="0" smtClean="0"/>
              <a:t>		 	</a:t>
            </a:r>
            <a:r>
              <a:rPr lang="en-US" sz="2600" u="sng" dirty="0" smtClean="0">
                <a:hlinkClick r:id="rId4"/>
              </a:rPr>
              <a:t>Vicki.Niederhofer</a:t>
            </a:r>
            <a:r>
              <a:rPr lang="en-US" sz="2600" u="sng" dirty="0">
                <a:hlinkClick r:id="rId4"/>
              </a:rPr>
              <a:t>@Illinois.gov </a:t>
            </a:r>
            <a:r>
              <a:rPr lang="en-US" sz="2600" dirty="0"/>
              <a:t/>
            </a:r>
            <a:br>
              <a:rPr lang="en-US" sz="2600" dirty="0"/>
            </a:br>
            <a:endParaRPr lang="en-US" sz="2600" b="1" dirty="0" smtClean="0"/>
          </a:p>
          <a:p>
            <a:pPr marL="0" indent="0">
              <a:spcBef>
                <a:spcPts val="0"/>
              </a:spcBef>
              <a:buNone/>
            </a:pPr>
            <a:endParaRPr lang="en-US" sz="2600" b="1" dirty="0" smtClean="0"/>
          </a:p>
          <a:p>
            <a:pPr marL="0" indent="0">
              <a:spcBef>
                <a:spcPts val="0"/>
              </a:spcBef>
              <a:buNone/>
            </a:pPr>
            <a:r>
              <a:rPr lang="en-US" sz="2600" b="1" dirty="0" smtClean="0"/>
              <a:t>Dennis Hoffman			</a:t>
            </a:r>
            <a:r>
              <a:rPr lang="en-US" sz="2600" b="1" dirty="0"/>
              <a:t> </a:t>
            </a:r>
            <a:r>
              <a:rPr lang="en-US" sz="2600" b="1" dirty="0" smtClean="0"/>
              <a:t>	Ron </a:t>
            </a:r>
            <a:r>
              <a:rPr lang="en-US" sz="2600" b="1" dirty="0"/>
              <a:t>Payne</a:t>
            </a:r>
            <a:r>
              <a:rPr lang="en-US" sz="2600" dirty="0"/>
              <a:t/>
            </a:r>
            <a:br>
              <a:rPr lang="en-US" sz="2600" dirty="0"/>
            </a:br>
            <a:r>
              <a:rPr lang="en-US" sz="2600" dirty="0" smtClean="0"/>
              <a:t> 333 Potomac Blvd., Suite G 		850 </a:t>
            </a:r>
            <a:r>
              <a:rPr lang="en-US" sz="2600" dirty="0"/>
              <a:t>East Madison, 3rd Floor</a:t>
            </a:r>
            <a:br>
              <a:rPr lang="en-US" sz="2600" dirty="0"/>
            </a:br>
            <a:r>
              <a:rPr lang="en-US" sz="2600" dirty="0" smtClean="0"/>
              <a:t> Mt. Vernon, IL 62864 			Springfield</a:t>
            </a:r>
            <a:r>
              <a:rPr lang="en-US" sz="2600" dirty="0"/>
              <a:t>, IL 62702</a:t>
            </a:r>
            <a:br>
              <a:rPr lang="en-US" sz="2600" dirty="0"/>
            </a:br>
            <a:r>
              <a:rPr lang="en-US" sz="2600" dirty="0" smtClean="0"/>
              <a:t> (618) 242-7879 				 (</a:t>
            </a:r>
            <a:r>
              <a:rPr lang="en-US" sz="2600" dirty="0"/>
              <a:t>217) 557-1869</a:t>
            </a:r>
            <a:br>
              <a:rPr lang="en-US" sz="2600" dirty="0"/>
            </a:br>
            <a:r>
              <a:rPr lang="en-US" sz="2600" u="sng" dirty="0" smtClean="0">
                <a:hlinkClick r:id="rId5"/>
              </a:rPr>
              <a:t> Dennis.Hoffman@Illinois.gov </a:t>
            </a:r>
            <a:r>
              <a:rPr lang="en-US" sz="2600" dirty="0" smtClean="0"/>
              <a:t>		</a:t>
            </a:r>
            <a:r>
              <a:rPr lang="en-US" sz="2600" u="sng" dirty="0" smtClean="0">
                <a:hlinkClick r:id="rId6"/>
              </a:rPr>
              <a:t>Ron.Payne</a:t>
            </a:r>
            <a:r>
              <a:rPr lang="en-US" sz="2600" u="sng" dirty="0">
                <a:hlinkClick r:id="rId6"/>
              </a:rPr>
              <a:t>@Illinois.gov </a:t>
            </a:r>
            <a:r>
              <a:rPr lang="en-US" sz="2600" dirty="0"/>
              <a:t/>
            </a:r>
            <a:br>
              <a:rPr lang="en-US" sz="2600" dirty="0"/>
            </a:br>
            <a:endParaRPr lang="en-US" sz="2600" b="1" dirty="0"/>
          </a:p>
          <a:p>
            <a:pPr marL="0" indent="0">
              <a:spcBef>
                <a:spcPts val="0"/>
              </a:spcBef>
              <a:buNone/>
            </a:pPr>
            <a:endParaRPr lang="en-US" sz="2600" b="1" dirty="0" smtClean="0"/>
          </a:p>
          <a:p>
            <a:pPr marL="0" indent="0">
              <a:spcBef>
                <a:spcPts val="0"/>
              </a:spcBef>
              <a:buNone/>
            </a:pPr>
            <a:r>
              <a:rPr lang="en-US" sz="2600" b="1" dirty="0" smtClean="0"/>
              <a:t>Norman </a:t>
            </a:r>
            <a:r>
              <a:rPr lang="en-US" sz="2600" b="1" dirty="0"/>
              <a:t>Kelewitz</a:t>
            </a:r>
            <a:r>
              <a:rPr lang="en-US" sz="2600" dirty="0"/>
              <a:t/>
            </a:r>
            <a:br>
              <a:rPr lang="en-US" sz="2600" dirty="0"/>
            </a:br>
            <a:r>
              <a:rPr lang="en-US" sz="2600" dirty="0" smtClean="0"/>
              <a:t>260 </a:t>
            </a:r>
            <a:r>
              <a:rPr lang="en-US" sz="2600" dirty="0"/>
              <a:t>East Indian Trail Rd.</a:t>
            </a:r>
            <a:br>
              <a:rPr lang="en-US" sz="2600" dirty="0"/>
            </a:br>
            <a:r>
              <a:rPr lang="en-US" sz="2600" dirty="0"/>
              <a:t>Aurora, IL </a:t>
            </a:r>
            <a:r>
              <a:rPr lang="en-US" sz="2600" dirty="0" smtClean="0"/>
              <a:t>60505</a:t>
            </a:r>
            <a:r>
              <a:rPr lang="en-US" sz="2600" dirty="0"/>
              <a:t/>
            </a:r>
            <a:br>
              <a:rPr lang="en-US" sz="2600" dirty="0"/>
            </a:br>
            <a:r>
              <a:rPr lang="en-US" sz="2600" dirty="0" smtClean="0"/>
              <a:t>(</a:t>
            </a:r>
            <a:r>
              <a:rPr lang="en-US" sz="2600" dirty="0"/>
              <a:t>630) 844-8455 Ext. </a:t>
            </a:r>
            <a:r>
              <a:rPr lang="en-US" sz="2600" dirty="0" smtClean="0"/>
              <a:t>276</a:t>
            </a:r>
          </a:p>
          <a:p>
            <a:pPr marL="0" indent="0">
              <a:spcBef>
                <a:spcPts val="0"/>
              </a:spcBef>
              <a:buNone/>
            </a:pPr>
            <a:r>
              <a:rPr lang="en-US" sz="2600" u="sng" dirty="0" smtClean="0">
                <a:hlinkClick r:id="rId7"/>
              </a:rPr>
              <a:t>Norman.Kelewitz@Illinois.gov </a:t>
            </a:r>
            <a:endParaRPr lang="en-US" sz="2600" dirty="0"/>
          </a:p>
        </p:txBody>
      </p:sp>
      <p:sp>
        <p:nvSpPr>
          <p:cNvPr id="4" name="Rectangle 3"/>
          <p:cNvSpPr/>
          <p:nvPr/>
        </p:nvSpPr>
        <p:spPr>
          <a:xfrm>
            <a:off x="533400" y="1219200"/>
            <a:ext cx="8229600" cy="707886"/>
          </a:xfrm>
          <a:prstGeom prst="rect">
            <a:avLst/>
          </a:prstGeom>
        </p:spPr>
        <p:txBody>
          <a:bodyPr wrap="square">
            <a:spAutoFit/>
          </a:bodyPr>
          <a:lstStyle/>
          <a:p>
            <a:r>
              <a:rPr lang="en-US" sz="2000" b="1" dirty="0">
                <a:solidFill>
                  <a:schemeClr val="accent2"/>
                </a:solidFill>
              </a:rPr>
              <a:t>IDES Local Labor Market </a:t>
            </a:r>
            <a:r>
              <a:rPr lang="en-US" sz="2000" b="1" dirty="0" smtClean="0">
                <a:solidFill>
                  <a:schemeClr val="accent2"/>
                </a:solidFill>
              </a:rPr>
              <a:t>Economists – Can assist with identifying and interpreting LMI and provide customized HWOL reports.</a:t>
            </a:r>
            <a:endParaRPr lang="en-US" sz="2000" dirty="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lstStyle/>
          <a:p>
            <a:r>
              <a:rPr lang="en-US" dirty="0" smtClean="0"/>
              <a:t>Resources</a:t>
            </a:r>
            <a:endParaRPr lang="en-US" dirty="0"/>
          </a:p>
        </p:txBody>
      </p:sp>
      <p:sp>
        <p:nvSpPr>
          <p:cNvPr id="3" name="Content Placeholder 2"/>
          <p:cNvSpPr>
            <a:spLocks noGrp="1"/>
          </p:cNvSpPr>
          <p:nvPr>
            <p:ph idx="1"/>
          </p:nvPr>
        </p:nvSpPr>
        <p:spPr>
          <a:xfrm>
            <a:off x="533400" y="1524000"/>
            <a:ext cx="8382000" cy="5029200"/>
          </a:xfrm>
        </p:spPr>
        <p:txBody>
          <a:bodyPr>
            <a:normAutofit/>
          </a:bodyPr>
          <a:lstStyle/>
          <a:p>
            <a:r>
              <a:rPr lang="en-US" sz="2000" dirty="0" smtClean="0"/>
              <a:t>Illinois Pathways</a:t>
            </a:r>
            <a:br>
              <a:rPr lang="en-US" sz="2000" dirty="0" smtClean="0"/>
            </a:br>
            <a:r>
              <a:rPr lang="en-US" sz="2000" dirty="0" smtClean="0">
                <a:hlinkClick r:id="rId2"/>
              </a:rPr>
              <a:t>http://www.ilpathways.com</a:t>
            </a:r>
            <a:r>
              <a:rPr lang="en-US" sz="2000" dirty="0" smtClean="0"/>
              <a:t/>
            </a:r>
            <a:br>
              <a:rPr lang="en-US" sz="2000" dirty="0" smtClean="0"/>
            </a:br>
            <a:endParaRPr lang="en-US" sz="2000" dirty="0" smtClean="0"/>
          </a:p>
          <a:p>
            <a:r>
              <a:rPr lang="en-US" sz="2000" dirty="0" smtClean="0"/>
              <a:t>Illinois Department of Employment Security</a:t>
            </a:r>
            <a:br>
              <a:rPr lang="en-US" sz="2000" dirty="0" smtClean="0"/>
            </a:br>
            <a:r>
              <a:rPr lang="en-US" sz="2000" dirty="0" smtClean="0"/>
              <a:t>Labor Market Information</a:t>
            </a:r>
            <a:br>
              <a:rPr lang="en-US" sz="2000" dirty="0" smtClean="0"/>
            </a:br>
            <a:r>
              <a:rPr lang="en-US" sz="2000" dirty="0" smtClean="0">
                <a:hlinkClick r:id="rId3"/>
              </a:rPr>
              <a:t>http://www.ides.illinois.gov/lmi</a:t>
            </a:r>
            <a:r>
              <a:rPr lang="en-US" sz="2000" dirty="0" smtClean="0"/>
              <a:t> </a:t>
            </a:r>
          </a:p>
          <a:p>
            <a:pPr lvl="1"/>
            <a:r>
              <a:rPr lang="en-US" sz="1800" dirty="0">
                <a:solidFill>
                  <a:srgbClr val="000000"/>
                </a:solidFill>
              </a:rPr>
              <a:t>Employment </a:t>
            </a:r>
            <a:r>
              <a:rPr lang="en-US" sz="1800" dirty="0" smtClean="0">
                <a:solidFill>
                  <a:srgbClr val="000000"/>
                </a:solidFill>
              </a:rPr>
              <a:t>Projections - State </a:t>
            </a:r>
            <a:r>
              <a:rPr lang="en-US" sz="1800" dirty="0">
                <a:solidFill>
                  <a:srgbClr val="000000"/>
                </a:solidFill>
              </a:rPr>
              <a:t>and local occupational growth </a:t>
            </a:r>
            <a:r>
              <a:rPr lang="en-US" sz="1800" dirty="0" smtClean="0">
                <a:solidFill>
                  <a:srgbClr val="000000"/>
                </a:solidFill>
              </a:rPr>
              <a:t>trends.</a:t>
            </a:r>
          </a:p>
          <a:p>
            <a:pPr lvl="1"/>
            <a:r>
              <a:rPr lang="en-US" sz="1800" dirty="0">
                <a:solidFill>
                  <a:srgbClr val="000000"/>
                </a:solidFill>
              </a:rPr>
              <a:t>Occupational Wages </a:t>
            </a:r>
            <a:r>
              <a:rPr lang="en-US" sz="1800" dirty="0" smtClean="0">
                <a:solidFill>
                  <a:srgbClr val="000000"/>
                </a:solidFill>
              </a:rPr>
              <a:t>– Includes: </a:t>
            </a:r>
            <a:r>
              <a:rPr lang="en-US" sz="1800" dirty="0">
                <a:solidFill>
                  <a:srgbClr val="000000"/>
                </a:solidFill>
              </a:rPr>
              <a:t>Hourly and Annual Wage rates for Entry, Median and Experienced </a:t>
            </a:r>
            <a:r>
              <a:rPr lang="en-US" sz="1800" dirty="0" smtClean="0">
                <a:solidFill>
                  <a:srgbClr val="000000"/>
                </a:solidFill>
              </a:rPr>
              <a:t>levels.  Available </a:t>
            </a:r>
            <a:r>
              <a:rPr lang="en-US" sz="1800" dirty="0">
                <a:solidFill>
                  <a:srgbClr val="000000"/>
                </a:solidFill>
              </a:rPr>
              <a:t>for the State, Metro Areas, Economic Development Regions, Local Workforce Areas, and </a:t>
            </a:r>
            <a:r>
              <a:rPr lang="en-US" sz="1800" dirty="0" smtClean="0">
                <a:solidFill>
                  <a:srgbClr val="000000"/>
                </a:solidFill>
              </a:rPr>
              <a:t>Counties. </a:t>
            </a:r>
            <a:endParaRPr lang="en-US" sz="1800" dirty="0" smtClean="0"/>
          </a:p>
          <a:p>
            <a:pPr marL="395288" indent="0">
              <a:buNone/>
            </a:pPr>
            <a:r>
              <a:rPr lang="en-US" sz="2000" dirty="0" smtClean="0">
                <a:solidFill>
                  <a:srgbClr val="000000"/>
                </a:solidFill>
                <a:hlinkClick r:id="rId4"/>
              </a:rPr>
              <a:t>http://www.IDES.Illinois.gov/careerinfo</a:t>
            </a:r>
            <a:r>
              <a:rPr lang="en-US" sz="2000" dirty="0" smtClean="0">
                <a:solidFill>
                  <a:srgbClr val="000000"/>
                </a:solidFill>
              </a:rPr>
              <a:t> </a:t>
            </a:r>
          </a:p>
          <a:p>
            <a:pPr lvl="1"/>
            <a:r>
              <a:rPr lang="en-US" sz="1800" dirty="0" smtClean="0">
                <a:solidFill>
                  <a:srgbClr val="000000"/>
                </a:solidFill>
              </a:rPr>
              <a:t>Career information including wages and trends.</a:t>
            </a:r>
            <a:br>
              <a:rPr lang="en-US" sz="1800" dirty="0" smtClean="0">
                <a:solidFill>
                  <a:srgbClr val="000000"/>
                </a:solidFill>
              </a:rPr>
            </a:br>
            <a:endParaRPr lang="en-US" sz="1800" dirty="0" smtClean="0"/>
          </a:p>
          <a:p>
            <a:r>
              <a:rPr lang="en-US" sz="2000" dirty="0" smtClean="0"/>
              <a:t>Pathways </a:t>
            </a:r>
            <a:r>
              <a:rPr lang="en-US" sz="2000" dirty="0"/>
              <a:t>Resource Center</a:t>
            </a:r>
            <a:br>
              <a:rPr lang="en-US" sz="2000" dirty="0"/>
            </a:br>
            <a:r>
              <a:rPr lang="en-US" sz="2000" dirty="0">
                <a:hlinkClick r:id="rId5"/>
              </a:rPr>
              <a:t>http://occrl.illinois.edu/projects/pathways_resource_center</a:t>
            </a:r>
            <a:r>
              <a:rPr lang="en-US" sz="2000" dirty="0" smtClean="0">
                <a:hlinkClick r:id="rId5"/>
              </a:rPr>
              <a:t>/</a:t>
            </a:r>
            <a:endParaRPr lang="en-US" sz="2000" dirty="0"/>
          </a:p>
        </p:txBody>
      </p:sp>
    </p:spTree>
    <p:extLst>
      <p:ext uri="{BB962C8B-B14F-4D97-AF65-F5344CB8AC3E}">
        <p14:creationId xmlns:p14="http://schemas.microsoft.com/office/powerpoint/2010/main" val="339775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Weekend\September 14, 2012 LE Launch\Illinois_PathwaysSTEM_rgb-lg.jpg"/>
          <p:cNvPicPr>
            <a:picLocks noChangeAspect="1" noChangeArrowheads="1"/>
          </p:cNvPicPr>
          <p:nvPr/>
        </p:nvPicPr>
        <p:blipFill>
          <a:blip r:embed="rId2" cstate="print"/>
          <a:srcRect/>
          <a:stretch>
            <a:fillRect/>
          </a:stretch>
        </p:blipFill>
        <p:spPr bwMode="auto">
          <a:xfrm>
            <a:off x="458338" y="595394"/>
            <a:ext cx="4114799" cy="1627475"/>
          </a:xfrm>
          <a:prstGeom prst="rect">
            <a:avLst/>
          </a:prstGeom>
          <a:noFill/>
        </p:spPr>
      </p:pic>
      <p:sp>
        <p:nvSpPr>
          <p:cNvPr id="6" name="Content Placeholder 2"/>
          <p:cNvSpPr txBox="1">
            <a:spLocks/>
          </p:cNvSpPr>
          <p:nvPr/>
        </p:nvSpPr>
        <p:spPr>
          <a:xfrm>
            <a:off x="503830" y="2819400"/>
            <a:ext cx="8610600" cy="3124200"/>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63550" indent="-463550">
              <a:spcAft>
                <a:spcPts val="2400"/>
              </a:spcAft>
              <a:buFont typeface="Wingdings" pitchFamily="2" charset="2"/>
              <a:buChar char="ü"/>
            </a:pPr>
            <a:r>
              <a:rPr lang="en-US" sz="2000" dirty="0" smtClean="0"/>
              <a:t>Improves </a:t>
            </a:r>
            <a:r>
              <a:rPr lang="en-US" sz="2000" dirty="0"/>
              <a:t>P-20 education, workforce, and economic development coordination in order to build more effective STEM talent pipelines</a:t>
            </a:r>
            <a:r>
              <a:rPr lang="en-US" sz="2000" dirty="0" smtClean="0"/>
              <a:t>.</a:t>
            </a:r>
          </a:p>
          <a:p>
            <a:pPr marL="463550" indent="-463550">
              <a:spcAft>
                <a:spcPts val="2400"/>
              </a:spcAft>
              <a:buFont typeface="Wingdings" pitchFamily="2" charset="2"/>
              <a:buChar char="ü"/>
            </a:pPr>
            <a:r>
              <a:rPr lang="en-US" sz="2000" dirty="0" smtClean="0"/>
              <a:t>Supports implementation of college and career readiness standards and assessments. </a:t>
            </a:r>
            <a:endParaRPr lang="en-US" sz="2000" dirty="0"/>
          </a:p>
          <a:p>
            <a:pPr marL="463550" indent="-463550">
              <a:spcAft>
                <a:spcPts val="2400"/>
              </a:spcAft>
              <a:buFont typeface="Wingdings" pitchFamily="2" charset="2"/>
              <a:buChar char="ü"/>
            </a:pPr>
            <a:r>
              <a:rPr lang="en-US" sz="2000" dirty="0"/>
              <a:t>Provides a strategy to meet the goal of 60 percent of adults attaining a high-quality academic degree or industry </a:t>
            </a:r>
            <a:r>
              <a:rPr lang="en-US" sz="2000" dirty="0" smtClean="0"/>
              <a:t>credential </a:t>
            </a:r>
            <a:r>
              <a:rPr lang="en-US" sz="2000" dirty="0"/>
              <a:t>by </a:t>
            </a:r>
            <a:r>
              <a:rPr lang="en-US" sz="2000" dirty="0" smtClean="0"/>
              <a:t>2025.</a:t>
            </a:r>
          </a:p>
        </p:txBody>
      </p:sp>
    </p:spTree>
    <p:extLst>
      <p:ext uri="{BB962C8B-B14F-4D97-AF65-F5344CB8AC3E}">
        <p14:creationId xmlns:p14="http://schemas.microsoft.com/office/powerpoint/2010/main" val="182890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096962"/>
          </a:xfrm>
        </p:spPr>
        <p:txBody>
          <a:bodyPr>
            <a:normAutofit/>
          </a:bodyPr>
          <a:lstStyle/>
          <a:p>
            <a:r>
              <a:rPr lang="en-US" sz="3200" b="1" dirty="0" smtClean="0"/>
              <a:t>Questions and Answers</a:t>
            </a:r>
            <a:endParaRPr lang="en-US" sz="3200" b="1" dirty="0"/>
          </a:p>
        </p:txBody>
      </p:sp>
      <p:sp>
        <p:nvSpPr>
          <p:cNvPr id="5" name="AutoShape 2" descr="data:image/jpeg;base64,/9j/4AAQSkZJRgABAQAAAQABAAD/2wCEAAkGBhQSERUUEhQWFRUUFh4UFxUUFxoWGxkeFRUWFxgYGBwYHCgiGBojGhcUHy8gJScpLCwsFR4xNjAqNSYrLCkBCQoKDgwOFA8PFSkkFBgpKSkpKSkpKSkpKSk1KSkpNSkpKSkpKSkpKSkpKSkpKSkpKSkpKSkpKSkpKSkpKSkpKf/AABEIALoBDwMBIgACEQEDEQH/xAAcAAACAgMBAQAAAAAAAAAAAAAABwUGAQQIAgP/xABPEAABAwIDBAYECgcDCwUBAAABAAIDBBEFEiEGBzFBEyJRYXGBMnORsQgUJDVCUnKhssEjMzRTYtHwkrPhFRYXJUR0gsLD0vFDY4OTolT/xAAXAQEBAQEAAAAAAAAAAAAAAAAAAQID/8QAGREBAQEBAQEAAAAAAAAAAAAAAAERITEC/9oADAMBAAIRAxEAPwB4oQhAIQhAIQsEoMoUDie29LA4tdKHPH/pxAyP9jeHmot23U7/ANRh8xHIzPbF93WKJq5IVLG0eJH/AGWBvcZHH/lC+8e09a39ZRtcP/bl18gW/mhq2oVag27i4TMlhP8AGzMPay9h4gKco8Qjlbmie17e1jg73c0VsoQEIBCEIBCEIBCEIBCEIBCEIBCEIBCEIBCEIBCEIBCEIBCEIBCFVNr9rnQubTUrRJVyi7W8Wxt5ySdjR2cSeCCQx/auGls113yv9CFmr3eA5DvOirk1DVVhvVyGKI8KeE2uP/ceNT3gaL77P7MCAmSRxlqJNZJn8Sexv1WjkArBHTHkERG4dg8UDbRRtYO4C/mea3LLZ+LW4nyWOjRGui62OjWHRKauNZ7A4Wc0HxF1FVOzTC7PC50Mn14zl9tuI7jcdymjEvBCaI2m2lnpiG1jc8fD4xG3h6xo5fxN9itVPUte0OY4Oa4XDmm4I7QQoZ4BBB1B4gqC6OSgeZKcF8LjeSC/bxdHfRr+7g7nbiqL2hamG4lHPE2SJ2ZjhoeHA2IIOoIOhB1BC20UIQhAIQhAIQhAIQhAIQhAIQhAIQhAIQhAIQhAIQvL32BJ4DVBA7Z7Tiipy8DPK4iOKMcXvfoxvtufAFRmx+zhha6WodnqZjnmk7SfoN7GNGgHcoqhBr8TkndrDRfoohyMrgDI7xY0tZ45ld42Ij23KOA9qyXkoDV6sivnlUTjG1FPSm0r+sfoNGZ3iQOHmQve1WMGmpnyN9Lg3xPA+SS00jnOLnEuc43JOpJJ4ntQM7/SdSdk39hv/esjeZSE8JR35B+Tiq9s9u7dPCJXvyB4u1o7NRc+NlBbQbPupZMjtb8CgbuH4lFUMzwvD28DbiD2EHUHxUZW7WU0UxikkyOsDcg5dSdC7kdOdktdmcYdTVLHg9VxDZByLSR944g8rL3t635bJ/XapUNiCZjxmY5rx2tIcPaF7LQRYi4OhSFp6uSI5o3uYe1hLT9yv2wG1lRUTOimcHgRlwcWgO0c0cRx4qImnTnDp+lv8mmIEw5MPAS91uDu1tjxar4119Qq/WUzZWOY+1iLG60d3mMB0b6UvD3U1sjr5s0Tr9Gb9rbFh+yDzVixcELAWVVCEIQCEIQCEIQCEIQCEIQCEIQCEIQCEIQCgdtsZFLRyyn6LCbduUE28zYeankvt7kmaOng/fTxsI7jI1x+5jkEjsFhHxehhY703N6SQ9r5Os8+0lWUNXzporADsFlsAIkYa1esiy0L0UVS95rfko+0lWmvvMHyUfaSpsgduyv7FT+qb7gqbvVHXi8P5q57Kj5FT+qb7gqbvUHXi8D+aChQ+kPEe9TW3jflsn9dqiIB1m+I96nNu2/LZP65lGVTkarVutb8rf6k/jYq29qtW7AfK3+pP42LIvmPG1PKR9UpB9I+KqpponuY4TMjcWOLbtLxobcuItw1T+2gHyaX7JXP9b1mOA4izm+LXAj3KxX3xHbPEp8SfDHWTR9LU9E1rZHNY3M/KAADoAmBh27vG+lZ0uKShgcC49I52g1tbPrfh5pOwYuI8SZU5S4MqGzZRoXZXh9h3ldFbBb0Bicz4m0ssIZGXmR5u24cxuXRo161/wDhKqvO9vbx+G0o6G3TTOyMJFwwWJLrcyLaD+SVOBnG6ulkrWV03RscW26U3JbYnqg2DRcfyTK31bHvrKZr49TDckfn7/ak/u52+kwqoLJQXU8htNFxI5Z2g/SA5fSGnYgamA4limJ4PlDnQVIk6MzOBiLmDK4PaRYX4tJHZ3pabZ4hi2GytimxCoc5wzdWV9vxd66VwyriliZJAWujeMzHMtYg8xZc9/CE+cI/V/yQWLYHZnF6kU1U/EZhA8tlLS9z8zWuuWEZxxsR581vb+tqamlEDKeZ8OYlxMbi0mwItcHh3K57qvmej9SPxOS3+Ej6VN5/mgvO5bFJajC2yTyPleZZBnkcXGwdoLlUnfPvSqIaj4nRvMQY0GSRvpkn6LT9EDtGpurZuE+Z2etk/Ekxvj+dp/L80EvtDHjVFTx1E1dPlkDXWEzjbMAQCb6nUaJnbnNuZsQo5fjBzS05DTJwzhzSWkgfS0IPboonfL8yU/hF+Fi0Pg4/s9d9pn4JEETgu+qelxGdtW50tO+Ugji6G2l4/wCHtZ7NeL4w7Eo54mSwvEkbwHNc03BB/rhyXIWMYc+SoqnsaSI5CXW5Xcbe4qa3c7zZsLltrJTPN5Ib/wD7jv6L/uPPkQDV2W2mqZtpKiF8rzEyF2WLMcgLTGAQ29r6nXvUJvl3p1EVQaOkeYQwXkkZo9zj9EH6LRblqV53aYlHUbRzzRHMySB7mnhxdEdRyPcozfdsRLHVOqmguZJqbe7xCDNW7HcOEE7qqWbpMpERcZmuzWOQg3udRw110Kf+H1JkijkLXML2NeWOFnNzNByuB4EXsfBJTc1vQa7o6CtINrNp5X69wicTw7Gny7E8ggyl/vJivV4b2fGNfJj7e9MBUfefZopJf3dUzXsDnBp96C3AL6NC8Rm4HgvoEHpq9LAWUFN3nfso+0lWAmrvNHyUfaSrRKdmyv7FT+qb7gqbvTHXi8P5q4bIyh1FT2N7RgeY0PsIVQ3puHSRDnYn3oKHD6TfEe9Tu3Q+Wyf1zKhYG3c0cy4D7wpzbpvy2T+uZRFacFad2Lflb/Un8bFWnBbuz+Pmjm6QNDwWlrmk2uDY6HkbgKKae0Y+TS/ZK5+bGS8DvTFxjbeorWGGngLQ/RxBzut2A2Ab4rXodi/ilPNU1JGdsLyxg1DSWkXNuLtdOxEKfZWxxKlzWy/GYr34W6Rl735WXW1NLTx6MdE2/JpaL+wpQ4Z8H6KWGKR87g6SNr3C3AuYCQpLDvg9U0crHume4NcHZRpe2o18VWlz2628gwyNj5mvf0jsgbHa9iDdxzEC2lvNJvfRgVI0RVVLIwifUNY4HlcnTlz7tU7Nr9jYcRh6OXS2oI5XVAg+DpTBwLp3lt9WjTyug2vg7yPOHSh18jaghl+GrGFwHdmJ8yVRfhCfOEfq/wCS6CwfBoqWFkMDAyOMWa0e0k9pJ1J7VTNud00eJVAmklc2zcoaAgld1XzPR+pH4nJbfCR9Km8/zTkwHBmUlPHTxXyRNytzG5tx1PiSq1t/u1Zijoy+UsEYIsBxvzQR+4T5nZ62T8STO+Nh/wArT6cTp966R2Q2Wjw+lbTxFxa0lxLjcku1ce4X5KB223V0+Iv6RxLH83Dn3oKXvZxyCXA6Xo5WPzhlg1wJ6rG5rjiLWN78F6+DnERS1riDYvYAeRIjeSPK49oWzF8HOnuM08hHO3NM7BNnoaSnbT07AyNoIA4kk8XOJ4k9qBQ7m6Bk1biscjQ5rstwfWScO9QO8/dK+lcZqcZo3G9gP6sfenHsZu+iw+SeVr3PkqD1ieFgSQAOR1Vnnp2vaWvAc1wsQeaDnH4PY/1q7/d5PxxJtY1tzRSVpwycHrt/WuLWxh1ictybh2mneVtbPbtqejrJKqLNne0sAvoA4gm45nqjVaO2u6OnxCTpXOMbzxI1v3/cEHP+3+Cx0ldJFC8PDTe7SCBfXlwNrG3JdV7MySOo6Z01+kMEZffjmMbS6/fmuqHs5uGo6eZssrnTFhzNY70LjgXD6XbbgmaEGVV94+GGaglDfSaM7fEf1fyVoXyqYA9jmng4EHzQRezWJCelikH0mNPhdov991KBUfYeqNPLNRSaZHl8fe17jf2PJ8ntV4ARK9BZKAsoqL2hwj4xA5nPiEm8SweSFxa5p052P3pu4ntlTU8nRyP6wFzlaXZewEjge5fSjxKlrL5CyQt4gggi/cQCgU2EbSVFMCIXlrTqWkBwv22I0PgtSvr5J5C+Vxe86f4ADgE7DgcH7pnsS62l2Km6ZzomZmuN9EQbE7HvfK2aZuSNhzAO0LyNRpyaDqrftHsZHVHNfK7t/wDCX1LsbVF7f0VteLjYcU40C2furff9aAPC6kaDdnBHrITKew6D2K7uK+Lyio6OhZE20bGtHYAAk3vd2pkE0cELiCesCDYgh2Vp0/izewJw4tWCONzibW5nl/44+S52w/F6eqxts1TJ0UAeSxxGa3RtIi0seLgD5rI6ewundHDGx7i5zI2tc48SQ0Ak+JutlU/BcTLGN6KT4xADkbKHAveS6xNh6YzFw07D2a2mCta7gR/LuPZ5rSthCxdZRAhCEAsWWUIBCEIBCEIBCEIBCEIBCEIBCEIKXtxg7muZWQi74j1m8MzToQfEaX5HKeSnsBxhtRE1zTe4uDaxI4ajk4G4I5EFSckYcCCLgixB535KjV9A/DpjNGHOpnnM9rdTGebwOYIsCOYHaLki8XXxxCr6OJ7/AKrSV5w/EGzMDmkEEXBBuCO0HmFqbTj5LL9lApsLw2StqHAG7nXkc492pPtsFt7NTupq+MHTr9E7vD+r7y0+Skd1x+Vv9SfxMWhi/wA5f/M38bUU4SVhVTbPbB9I9jY2NcXanPfytYhQ/wDpUIc28ILbNzEON7262UdgPDwRDDUXtLiLoKZ8jLZgNL8ieevFb0VW10YkB6haHA9xF7pf7UbfQTwyQsa83Ng/q5TbnxuEG5sLtVPVTvZM5rmtjzDK0N1zNHEeJVylcEst1p+Uy+p/6jFc9p9oY6SIvkdY8GtGpJOgAA4kngEUt9821TsjqaI20AeR/H9Ad5A96ruy+wcPxeQVbckobpmu1wfI20YaBqcoNz2kjsTD2V3Yl1SK2suSf0rKd9nGN7ravPBzgANOSvWJbPwzjrsF7g526Ou3gbjVZyukvzCWh2DxCgm6bDn9I2BrSIpCLuc5pztaPRdl8jd3mrJgu+Cnlf0WIxvoqhtgXm7Rf3tHcbhXCowCaHrU7+kbxMUhue8td29xUFi9NS1rTDVQAy8GteMrgTza/iANTx4KbZ6uT68ThxxwJ6IiZrS0F7Dxz6g2GjrAtvYj0gqhiG+d0VRKOhBp4ZDCX2cLubxOYXDfAgjvVD2hwOXCQ6qpapwjNQY4Y3E3dlaevb0XAG/3FV/ZPeC+lzMkaJI3uL3X1JLuJN9CtTrnecdIbPbe0tYB0cga8/QeQD/wng7yKsV1ztFRUVZ16OX4tKdS0HqnxYdPMKYw/bnEcNs2pb0sA0DxeRlvtDrM07bhVDyQqps3vJpKsCzxG8/ReRY/ZdwP3HuVqBQZQhCAQhCAQhCAQhCAQhCAQhCAXl7ARYi4OhBXpCCnVWz8tG8y0XWjJzPpzwvzdH9U+/mCvpNtLFU08rLlkgb1o39V4tx0+kO8XVtUHtNs5BURPMjBmDCQ8aOFgeaBdbB4tDT1LnyvDW9GW31OuZuml+xa1dVNkxAPYbtdM2x/4mpX7NYVU1Fc6mpn2eS8jMbA5Lk3v4KWgx+opa5lPO0OcyVjXWBB9NvAC90DU3on9Oz7Kj8awFkdDTyt9KRoc4/a19liB5KB3p7fAVTAInaN+kHRn2Ob7lnareOP8mUjWwuzZGek17W6NHBxbZ3kgvEeIuGCDketH5B7vysoHA9nIpKOaolfl6MkC5sNGg38dVW5tq6t+BAshLWZnXlFsvpu4XuSdO5fLdxg8lZh9dJLUSBkZ1jB9I9HxJ4gcNBog29hNsiKuRlNE+Z7oiABpc547angO8/emfs/sW8zCrr3CWcaxsH6uG/1QfSf/EfJKX4Oo/1nN/ur/wC/gXRaAAWUIQYWhiuCR1AHSA3abhzTYi4sdezuUghBzhvWwGqZOGPzugiblhNuqATcnT6R5kpaT0tl2rUUrZGlr2hzTxDhcfel7tRuVpai7oP0L+watJ/JZ8HM7HuYbtJBHMaK4YDvMnh6kv6WPgQeNvcVs7U7sqqjuXxlzPrs6zf8FTZaIjktaGVT01BXdemkNLOeTbAE/wATOBHgpeg2pxLCyBKOmgH0m3ey3hxZ5JMC7TcXBHMaK07P7yKins156VnCzuNvHn5qjoLZnepSVYALhE86Wcbtv3O5edlcmvBFwbg81zjE/DsQOaN3xSoPNmgJ/iadHKToMaxPC9f19OPpR9dtv4mHVh8FA/EKhbL73qWpAbIeifw1N238eLfNXqKYOALSCDqCDcHwIQe0IQgEIQgEIQgEIVe2k2+oqAhtVO1jiLhgDnut25WAkDvNkFhQqD/pywn/APod/wDTL/2q0bP7VU1dGZKWZsrRobXBbfgHNdZzfMIJZfCuYTG8AXJaQPMFfdCBHbsN3VbT4t8amjDIm9IesSCekDgLC2vEXXxxTdtWz44Khsdom1DJM7zYWje1xtYHkNE9rIsgSe+HYOsrq5j6eIuYGBuY6DW3uW3vB2Eq5cLoKaKPPJBGxkmU3aCxjWnXnrfknDZFkCyw7d5P/m+2hlyiW7n2abjrSOcBcjjZypOzWyeNUUdRTwRM6KcdYvF7WFszP4rHhqNAuhFiyBM7lN3tZRVks9QwMYYTEAT1iXSRPva3CzDzTnWFlAIQhAIQhAIQhB5fGCLEAg8jqqTtNuko6q7mN6GQ/SYNPMK8IQczbWbo6uku7L0sY+nHr7RxCoM9EWrtZzb8VT9qN11HWAuLOjkP049PaOag5QsQrHgO3tRTWGbOz6rtdOy6tG1u52qpbuY3po/rM4gd7UvamhLTYggjtV0MCPEMPr7F3yac/TZ1de+2jlJUNfiWGdaF3Tw8bs61x/FGefeEpC0hTmCbaVFMbNeXN+q7VXgfuy2+imqLNn/Qv4E8W+fNvmmFT1DXtDmODmngWkEHzC5oZjFBXEdMzoJv3jOrr38ipCinxDDuvSy9PDxOTW4/iYdCmDoxCWGyu+2CezKlvRP4FwBt5tOrfvCZFJWslaHRua9p4OaQR9yg+6EIQaeMVvQwSSDUsYXDyC47qqySrqi+V5c+aTrOOvpOt7ByHcuutq/2Kf1Z9y47pJwyVjzqGvDjbucDp7EDm3jbn6WjoHTQZs0Q1LjcnTj93BUjc5iskOLU7WEhszjFI3k5rgePgQCPBW/brfdTV1FLTxwTNdILBz8lhx42cSqHus+eKL1w9zkHUe0e0cVDTunnJDGcmi7jrwaL6lU+h374bK7LmlZZrnF0kYAsxpcRo4m5tYC2pIC87+Pmp32wkZu02djrsShp5r9G7M5wBsSGRufa/K5AQO5vwgsMvb5QNbXMQt46Our5gmOw1cLZqeRskbuDm9o4gg6tI7CkFvn2Bp6ARPp25WvNrKQ+DfiD/jFVDc5DEJcvIOa8NuO8h1vIIHrXVzIY3SSvaxjBmc9xsABzJS+qN/2GNcQDO8D6TYtD4ZnA/cq18IzF5A2CnaSI3dd4HBxHo38NVSd0OGYdUTyRYgbPcGiAOOVhN3Zhfhn9CwPHXmgfWyW8qixFxZTyESAX6KRuR9uZA4OA7ibKax7HIqSB88xsyNpcbak2F7AcyUpaPdBUU2LxT0hbHBFIH5nE6j6TbN7Wkt81cN9HzRN5e4oPGAb56GsqI6eETdJKcrc8YA0Bdqc2mgKsm1O1cGHwGeoJyggWaLuJJAs0Ei/Fcz7ovnmj9Yf7p6b3whPm5nrB+SCe2U3s0eIVHxenE2ctL+uwNFm2vqHHtUltjt7TYYxjqkv67srWxtDncCbkEjTRIrcD87j1En/KrN8JL/ZvP80DI2N3j0uJukbTCS8QDndI0N9IkC1ib8CrBieJx08TpZntjjYLue42A/x7uaR/wav11Z6uP8b0fCMxuQywUwJEYBkIH0naAE+A96C4TfCBwxpIHTuA+k2LQ+GZwPtC++G79cMmkazPJFmNg6WPK2/e4E28SlzuT2Apq+KolqWucWPbGwXsBdpcT3ngqXvBwBtFXSQs9FvDzug67Y+4BBuDqCOao+Ob5cPpZ3wSPkL4yA7o48zblodYG+vFY3KYi+bB4DIblhfGCeOVjyGjyFh5Lnnb/wCcqn1p9wQdK1m8+ghpoqmWbIydueNpaTI4Xt6Dbka8zp3o2S3mUeJSuipjIXMZ0hzsyi2YN431N3Bc+4Xu9xLEIY5mRkxBgjjLjbqsJHVHZfN53TI3SbAVeGSVNTUtY0dAWNaCS4nM19+FrdU879yC+7W7xqLDiG1MnXcLiKMZ327SODR4kXS02g21wCvP6Rk0Tz/6rYrW73ZXEkeSUW0GIyT1UssxJe+QlxPjw8ALDyTkj3bYbXYaJMM68oaAbu64cQLh44tdfy7LhBVce3SzNjE9I5tVTvGZr4tTbtt9yoFTh7mEgggjiDount0my1TQUJhqXNJMhexrbnIHAXabi3EE6fWKktpd31JWg9LGA/67Oq7ztxUHIpaQpbCNqZ6cgsebdhTC2s3H1EF3wfpmd2jgO8c0tKzCnxuLXNII4gi1ldFxZj9FW2FTH0cv72Pqm/b3q+bpKKeGvyNnEtO6F77316rmABw7buGvikMYyF0ZuE2ZfDSOqZr56m2QHiI2XsdfrOJPgGoGmhCEETtX+xT+rPuXHuHsDp4wdQZGgjxcLrsLav8AYp/Vu9y5DwmncaiKzSf0reR+uEHQG87Yijp8NnlhgYx4boRyvdJrdZ88UXrh7nLoLfB801Hh/NIDdXTu/wAr0fVOkoJ0Omh4oHbv4+a3fbCUO4756p/sy/3L03t+4vhbvthKTcfC7/LMBymwbJc2NheF4F+xBfPhH/qKf7ZVe+Df+3VH+7f9WNWL4RrbwU9vrn3KA+DjC4VtQSCB8XtextfpWaXQNnb3YOPEog1xyvb6Lvy9q512v3cVNA452lzPrDXz7wmrv9wqokZC+IvLGXu1t+J0J07gPYqViu+WpmoPiktMwvyBhmOa/VFswYRo+3O9uOiD67p96dTBUw0s7zLTyvEQzm7oi85Wlrjrlva7TpbhZNbfR80z+XuKTm6DYCarrYp3McyngeJHPcLZiw5msbfjcgXPIX7k4984/wBUzeX5oERui+eaP1h/unpvfCE+bmesH5JF7J426hrIakRmQwuLshu0G7XN42NuN+HJWneDvOqMVhaz4t0MTHZnEFzyTwF3FoAHdZB9twPzuPUSf8qs3wkv9m8/zS12C2rdhlX8YEPS2Y5mUks9O2tw08LditGO4hX7SVETYqXomRi17uLG3OrnvIHsAQWD4NdI7NWSW6to2X7TeRxHkLe1RHwif26L1f8AJOvYnZCPDaRlPH1rdZ7zoXvPpO7hoAByACWu/wA2RlmdHUxguDW5SB/XcgXewew9bXRyOpJTG1jg1wDyy5LSRwIvop2bcPiTzme9jj2udc+0lQu77eJUYQ6RrYeljksXRvzMIc24DmuANjY2OhvorHtDvcrcVi+J01IY3SkNPRuc9zh9UdUBoOmpQN/dvsq/DqBlPI4PcHOeS0WAzm9teNu1cz7f/OVT6w+4LqDYLZ51DQQQPOaRrc0jr3u95Lna8wL5R3NC5h2+jJxKpsD+tPLuCDpPdV8z0fqR+JytUjAQQeBFiFV91sZbhFGCCCIhoRY+k7tVkq2OLHBhs4tOU9htogSm3+48uc+akN79Ys5+zn4hKamq6rDqjNG98ErebTa47DycO4jyVvw7aStwXEJnujdK2QkPY8usQXZhYi+VwPcoLa/aKbFqsSNp8jiA1scQc8k9pNus46chwQdC7qtt3YnRGSRobLG/opMvBxDQ4PA5XB4doKuao+6HYx+HUGWbSaZ/SyN45bgNazxAAv3k9ivCDFlA7Q7EUtYP0sYzcntFnf4qfQgVFHuDp21AfJI58TTforWz9gceOXtA4pqRRBoAAAAFgBoABoAO5e0IBCEIPE0Ie0tcAWkWIPArUp8DgjcHMiY1w4FrQCFvIQfGpo2SNyyNDmnk4XGi+NLg8MRzRxMYbWu1oBt2LcQg+FXQxyjLIxrxxs4XXikwqKIkxxtYTxyi11tIQatXhkUtukY19uGYXtdeqSgjiBEbGsB1IaLXWwhB4khDhZwBB5EXH3rQ/wA26b9xH/ZCkkIPEULWgBoAA4ACwXiqo2StyyNDm8bOFxovshBG/wCbdN+4j/shfR2BQFoaYY8oNwMost5CCN/zbpv3Ef8AZC3YKVjBZjQ0djRb3L6oQC8yRhws4Ag8QdQvSEEadnKb9xH/AGQtilwuKPWONjCebWgLaQgxZaDtn6cm5hjJJvfKOPapBCDDW2WUIQalVhMMpvJGxx7XNBKxTYRDGbsiY09oaAVuIQCEIQCEIQCEIQCEIQf/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609600" y="1613118"/>
            <a:ext cx="8001000" cy="954107"/>
          </a:xfrm>
          <a:prstGeom prst="rect">
            <a:avLst/>
          </a:prstGeom>
        </p:spPr>
        <p:txBody>
          <a:bodyPr wrap="square">
            <a:spAutoFit/>
          </a:bodyPr>
          <a:lstStyle/>
          <a:p>
            <a:pPr marL="109728" lvl="0" algn="ctr">
              <a:spcBef>
                <a:spcPts val="300"/>
              </a:spcBef>
              <a:buClr>
                <a:srgbClr val="C4652D"/>
              </a:buClr>
            </a:pPr>
            <a:r>
              <a:rPr lang="en-US" sz="2800" i="1" dirty="0">
                <a:solidFill>
                  <a:prstClr val="black"/>
                </a:solidFill>
              </a:rPr>
              <a:t>Using Labor Market Information to </a:t>
            </a:r>
            <a:br>
              <a:rPr lang="en-US" sz="2800" i="1" dirty="0">
                <a:solidFill>
                  <a:prstClr val="black"/>
                </a:solidFill>
              </a:rPr>
            </a:br>
            <a:r>
              <a:rPr lang="en-US" sz="2800" i="1" dirty="0">
                <a:solidFill>
                  <a:prstClr val="black"/>
                </a:solidFill>
              </a:rPr>
              <a:t>Analyze Programs of Study and Career Clusters</a:t>
            </a:r>
          </a:p>
        </p:txBody>
      </p:sp>
      <p:grpSp>
        <p:nvGrpSpPr>
          <p:cNvPr id="9" name="Group 8"/>
          <p:cNvGrpSpPr>
            <a:grpSpLocks noChangeAspect="1"/>
          </p:cNvGrpSpPr>
          <p:nvPr/>
        </p:nvGrpSpPr>
        <p:grpSpPr>
          <a:xfrm>
            <a:off x="1985455" y="3470360"/>
            <a:ext cx="5120640" cy="2708574"/>
            <a:chOff x="574793" y="3099943"/>
            <a:chExt cx="6434019" cy="3192244"/>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93" y="3124200"/>
              <a:ext cx="2228850" cy="11715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98" y="3099944"/>
              <a:ext cx="2228850" cy="117157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718" y="3099943"/>
              <a:ext cx="2228850" cy="11715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93" y="4096148"/>
              <a:ext cx="2228850" cy="11715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4181" y="4095011"/>
              <a:ext cx="2228850" cy="117157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1581" y="4114800"/>
              <a:ext cx="2228850" cy="117157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9962" y="5105400"/>
              <a:ext cx="2228850" cy="1171575"/>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4793" y="5120612"/>
              <a:ext cx="2228850" cy="117157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6671" y="5111541"/>
              <a:ext cx="2228850" cy="1171575"/>
            </a:xfrm>
            <a:prstGeom prst="rect">
              <a:avLst/>
            </a:prstGeom>
          </p:spPr>
        </p:pic>
      </p:grpSp>
      <p:sp>
        <p:nvSpPr>
          <p:cNvPr id="8" name="Rectangle 7"/>
          <p:cNvSpPr/>
          <p:nvPr/>
        </p:nvSpPr>
        <p:spPr>
          <a:xfrm>
            <a:off x="855058" y="2667000"/>
            <a:ext cx="7510083" cy="584775"/>
          </a:xfrm>
          <a:prstGeom prst="rect">
            <a:avLst/>
          </a:prstGeom>
        </p:spPr>
        <p:txBody>
          <a:bodyPr wrap="square">
            <a:spAutoFit/>
          </a:bodyPr>
          <a:lstStyle/>
          <a:p>
            <a:pPr algn="ctr"/>
            <a:r>
              <a:rPr lang="en-US" sz="3200" b="1" dirty="0">
                <a:solidFill>
                  <a:schemeClr val="tx2"/>
                </a:solidFill>
                <a:latin typeface="+mj-lt"/>
              </a:rPr>
              <a:t>Thank you for your </a:t>
            </a:r>
            <a:r>
              <a:rPr lang="en-US" sz="3200" b="1" dirty="0" smtClean="0">
                <a:solidFill>
                  <a:schemeClr val="tx2"/>
                </a:solidFill>
                <a:latin typeface="+mj-lt"/>
              </a:rPr>
              <a:t>participation!</a:t>
            </a:r>
            <a:endParaRPr lang="en-US" sz="3200" dirty="0">
              <a:solidFill>
                <a:schemeClr val="tx2"/>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Weekend\September 14, 2012 LE Launch\Illinois_PathwaysSTEM_rgb-lg.jpg"/>
          <p:cNvPicPr>
            <a:picLocks noChangeAspect="1" noChangeArrowheads="1"/>
          </p:cNvPicPr>
          <p:nvPr/>
        </p:nvPicPr>
        <p:blipFill>
          <a:blip r:embed="rId3" cstate="print"/>
          <a:srcRect/>
          <a:stretch>
            <a:fillRect/>
          </a:stretch>
        </p:blipFill>
        <p:spPr bwMode="auto">
          <a:xfrm>
            <a:off x="458338" y="595394"/>
            <a:ext cx="4114799" cy="1627475"/>
          </a:xfrm>
          <a:prstGeom prst="rect">
            <a:avLst/>
          </a:prstGeom>
          <a:noFill/>
        </p:spPr>
      </p:pic>
      <p:sp>
        <p:nvSpPr>
          <p:cNvPr id="6" name="Content Placeholder 2"/>
          <p:cNvSpPr txBox="1">
            <a:spLocks/>
          </p:cNvSpPr>
          <p:nvPr/>
        </p:nvSpPr>
        <p:spPr>
          <a:xfrm>
            <a:off x="507242" y="2413267"/>
            <a:ext cx="8610600" cy="863333"/>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63550" indent="-463550">
              <a:spcAft>
                <a:spcPts val="1200"/>
              </a:spcAft>
              <a:buFont typeface="Wingdings" pitchFamily="2" charset="2"/>
              <a:buChar char="ü"/>
            </a:pPr>
            <a:r>
              <a:rPr lang="en-US" sz="2000" dirty="0" smtClean="0">
                <a:solidFill>
                  <a:schemeClr val="tx1"/>
                </a:solidFill>
              </a:rPr>
              <a:t>Supports programs </a:t>
            </a:r>
            <a:r>
              <a:rPr lang="en-US" sz="2000" dirty="0">
                <a:solidFill>
                  <a:schemeClr val="tx1"/>
                </a:solidFill>
              </a:rPr>
              <a:t>that empower students to explore their academic and career interests in STEM fields. </a:t>
            </a:r>
            <a:endParaRPr lang="en-US" sz="2000" dirty="0" smtClean="0">
              <a:solidFill>
                <a:schemeClr val="tx1"/>
              </a:solidFill>
            </a:endParaRPr>
          </a:p>
          <a:p>
            <a:pPr marL="463550" indent="-463550">
              <a:spcAft>
                <a:spcPts val="1200"/>
              </a:spcAft>
              <a:buFont typeface="Wingdings" pitchFamily="2" charset="2"/>
              <a:buChar char="ü"/>
            </a:pPr>
            <a:r>
              <a:rPr lang="en-US" sz="2000" dirty="0" smtClean="0">
                <a:solidFill>
                  <a:schemeClr val="tx1"/>
                </a:solidFill>
              </a:rPr>
              <a:t>Supports </a:t>
            </a:r>
            <a:r>
              <a:rPr lang="en-US" sz="2000" dirty="0">
                <a:solidFill>
                  <a:schemeClr val="tx1"/>
                </a:solidFill>
              </a:rPr>
              <a:t>local programs through the launch of new statewide, public-private partnerships known as STEM Learning Exchanges</a:t>
            </a:r>
            <a:r>
              <a:rPr lang="en-US" sz="2000" dirty="0" smtClean="0">
                <a:solidFill>
                  <a:schemeClr val="tx1"/>
                </a:solidFill>
              </a:rPr>
              <a:t>.</a:t>
            </a:r>
            <a:endParaRPr lang="en-US" sz="2000" dirty="0">
              <a:solidFill>
                <a:schemeClr val="tx1"/>
              </a:solidFill>
            </a:endParaRPr>
          </a:p>
        </p:txBody>
      </p:sp>
      <p:grpSp>
        <p:nvGrpSpPr>
          <p:cNvPr id="5" name="Group 4"/>
          <p:cNvGrpSpPr>
            <a:grpSpLocks noChangeAspect="1"/>
          </p:cNvGrpSpPr>
          <p:nvPr/>
        </p:nvGrpSpPr>
        <p:grpSpPr>
          <a:xfrm>
            <a:off x="2058290" y="4114800"/>
            <a:ext cx="4949316" cy="2617951"/>
            <a:chOff x="574793" y="3099943"/>
            <a:chExt cx="6434019" cy="319224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93" y="3124200"/>
              <a:ext cx="2228850" cy="11715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798" y="3099944"/>
              <a:ext cx="2228850" cy="11715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718" y="3099943"/>
              <a:ext cx="2228850" cy="11715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793" y="4096148"/>
              <a:ext cx="2228850" cy="117157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4181" y="4095011"/>
              <a:ext cx="2228850" cy="11715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1581" y="4114800"/>
              <a:ext cx="2228850" cy="117157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9962" y="5105400"/>
              <a:ext cx="2228850" cy="117157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793" y="5120612"/>
              <a:ext cx="2228850" cy="117157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6671" y="5111541"/>
              <a:ext cx="2228850" cy="1171575"/>
            </a:xfrm>
            <a:prstGeom prst="rect">
              <a:avLst/>
            </a:prstGeom>
          </p:spPr>
        </p:pic>
      </p:grpSp>
    </p:spTree>
    <p:extLst>
      <p:ext uri="{BB962C8B-B14F-4D97-AF65-F5344CB8AC3E}">
        <p14:creationId xmlns:p14="http://schemas.microsoft.com/office/powerpoint/2010/main" val="2329240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Weekend\September 14, 2012 LE Launch\Illinois_PathwaysSTEM_rgb-lg.jpg"/>
          <p:cNvPicPr>
            <a:picLocks noChangeAspect="1" noChangeArrowheads="1"/>
          </p:cNvPicPr>
          <p:nvPr/>
        </p:nvPicPr>
        <p:blipFill>
          <a:blip r:embed="rId2" cstate="print"/>
          <a:srcRect/>
          <a:stretch>
            <a:fillRect/>
          </a:stretch>
        </p:blipFill>
        <p:spPr bwMode="auto">
          <a:xfrm>
            <a:off x="458338" y="595394"/>
            <a:ext cx="4114799" cy="1627475"/>
          </a:xfrm>
          <a:prstGeom prst="rect">
            <a:avLst/>
          </a:prstGeom>
          <a:noFill/>
        </p:spPr>
      </p:pic>
      <p:sp>
        <p:nvSpPr>
          <p:cNvPr id="6" name="Content Placeholder 2"/>
          <p:cNvSpPr txBox="1">
            <a:spLocks/>
          </p:cNvSpPr>
          <p:nvPr/>
        </p:nvSpPr>
        <p:spPr>
          <a:xfrm>
            <a:off x="507242" y="2565667"/>
            <a:ext cx="8610600" cy="4292333"/>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63550" indent="-463550">
              <a:spcAft>
                <a:spcPts val="1200"/>
              </a:spcAft>
              <a:buFont typeface="Wingdings" pitchFamily="2" charset="2"/>
              <a:buChar char="ü"/>
            </a:pPr>
            <a:r>
              <a:rPr lang="en-US" sz="2000" dirty="0" smtClean="0"/>
              <a:t>Labor </a:t>
            </a:r>
            <a:r>
              <a:rPr lang="en-US" sz="2000" dirty="0"/>
              <a:t>market information plays an important role in identifying priority STEM programs for your learners and your community.  </a:t>
            </a:r>
          </a:p>
          <a:p>
            <a:pPr marL="463550" indent="-463550">
              <a:spcAft>
                <a:spcPts val="1200"/>
              </a:spcAft>
              <a:buFont typeface="Wingdings" pitchFamily="2" charset="2"/>
              <a:buChar char="ü"/>
            </a:pPr>
            <a:r>
              <a:rPr lang="en-US" sz="2000" dirty="0" smtClean="0"/>
              <a:t>While labor </a:t>
            </a:r>
            <a:r>
              <a:rPr lang="en-US" sz="2000" dirty="0"/>
              <a:t>market </a:t>
            </a:r>
            <a:r>
              <a:rPr lang="en-US" sz="2000" dirty="0" smtClean="0"/>
              <a:t>information is an important factor in selecting STEM career clusters and pathways, it </a:t>
            </a:r>
            <a:r>
              <a:rPr lang="en-US" sz="2000" dirty="0"/>
              <a:t>is only one of </a:t>
            </a:r>
            <a:r>
              <a:rPr lang="en-US" sz="2000" dirty="0" smtClean="0"/>
              <a:t>many considerations that should be taken into account.  Connections should be made to…   </a:t>
            </a:r>
          </a:p>
          <a:p>
            <a:pPr marL="756158" lvl="1" indent="-463550">
              <a:spcAft>
                <a:spcPts val="1200"/>
              </a:spcAft>
              <a:buFont typeface="Arial" pitchFamily="34" charset="0"/>
              <a:buChar char="•"/>
            </a:pPr>
            <a:r>
              <a:rPr lang="en-US" sz="2000" dirty="0" smtClean="0">
                <a:solidFill>
                  <a:schemeClr val="tx1"/>
                </a:solidFill>
              </a:rPr>
              <a:t>Community colleges and postsecondary partners;</a:t>
            </a:r>
          </a:p>
          <a:p>
            <a:pPr marL="756158" lvl="1" indent="-463550">
              <a:spcAft>
                <a:spcPts val="1200"/>
              </a:spcAft>
              <a:buFont typeface="Arial" pitchFamily="34" charset="0"/>
              <a:buChar char="•"/>
            </a:pPr>
            <a:r>
              <a:rPr lang="en-US" sz="2000" dirty="0" smtClean="0">
                <a:solidFill>
                  <a:schemeClr val="tx1"/>
                </a:solidFill>
              </a:rPr>
              <a:t>Local chambers of commerce and business associations;</a:t>
            </a:r>
          </a:p>
          <a:p>
            <a:pPr marL="756158" lvl="1" indent="-463550">
              <a:spcAft>
                <a:spcPts val="1200"/>
              </a:spcAft>
              <a:buFont typeface="Arial" pitchFamily="34" charset="0"/>
              <a:buChar char="•"/>
            </a:pPr>
            <a:r>
              <a:rPr lang="en-US" sz="2000" dirty="0" smtClean="0">
                <a:solidFill>
                  <a:schemeClr val="tx1"/>
                </a:solidFill>
              </a:rPr>
              <a:t>Community organizations; and</a:t>
            </a:r>
            <a:endParaRPr lang="en-US" sz="2000" dirty="0">
              <a:solidFill>
                <a:schemeClr val="tx1"/>
              </a:solidFill>
            </a:endParaRPr>
          </a:p>
          <a:p>
            <a:pPr marL="756158" lvl="1" indent="-463550">
              <a:spcAft>
                <a:spcPts val="1200"/>
              </a:spcAft>
              <a:buFont typeface="Arial" pitchFamily="34" charset="0"/>
              <a:buChar char="•"/>
            </a:pPr>
            <a:r>
              <a:rPr lang="en-US" sz="2000" dirty="0" smtClean="0">
                <a:solidFill>
                  <a:schemeClr val="tx1"/>
                </a:solidFill>
              </a:rPr>
              <a:t>STEM Learning Exchanges.</a:t>
            </a:r>
          </a:p>
        </p:txBody>
      </p:sp>
    </p:spTree>
    <p:extLst>
      <p:ext uri="{BB962C8B-B14F-4D97-AF65-F5344CB8AC3E}">
        <p14:creationId xmlns:p14="http://schemas.microsoft.com/office/powerpoint/2010/main" val="80148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Objective: </a:t>
            </a:r>
            <a:br>
              <a:rPr lang="en-US" sz="3200" b="1" dirty="0" smtClean="0"/>
            </a:br>
            <a:r>
              <a:rPr lang="en-US" sz="3200" b="1" dirty="0" smtClean="0"/>
              <a:t>Establish a Labor Market Review Process</a:t>
            </a:r>
            <a:endParaRPr lang="en-US" sz="3200" b="1" dirty="0"/>
          </a:p>
        </p:txBody>
      </p:sp>
      <p:sp>
        <p:nvSpPr>
          <p:cNvPr id="3" name="Content Placeholder 2"/>
          <p:cNvSpPr>
            <a:spLocks noGrp="1"/>
          </p:cNvSpPr>
          <p:nvPr>
            <p:ph idx="1"/>
          </p:nvPr>
        </p:nvSpPr>
        <p:spPr>
          <a:xfrm>
            <a:off x="381000" y="1752600"/>
            <a:ext cx="8610600" cy="5105400"/>
          </a:xfrm>
        </p:spPr>
        <p:txBody>
          <a:bodyPr>
            <a:normAutofit/>
          </a:bodyPr>
          <a:lstStyle/>
          <a:p>
            <a:pPr marL="573088" indent="-463550">
              <a:spcBef>
                <a:spcPts val="0"/>
              </a:spcBef>
              <a:spcAft>
                <a:spcPts val="1200"/>
              </a:spcAft>
              <a:buFont typeface="Wingdings" pitchFamily="2" charset="2"/>
              <a:buChar char="ü"/>
            </a:pPr>
            <a:r>
              <a:rPr lang="en-US" sz="2700" dirty="0" smtClean="0"/>
              <a:t>Use the Illinois Pathways website.</a:t>
            </a:r>
          </a:p>
          <a:p>
            <a:pPr marL="573088" indent="-463550">
              <a:spcBef>
                <a:spcPts val="0"/>
              </a:spcBef>
              <a:spcAft>
                <a:spcPts val="1200"/>
              </a:spcAft>
              <a:buFont typeface="Wingdings" pitchFamily="2" charset="2"/>
              <a:buChar char="ü"/>
            </a:pPr>
            <a:r>
              <a:rPr lang="en-US" sz="2700" dirty="0" smtClean="0"/>
              <a:t>Understand your regional economy.</a:t>
            </a:r>
          </a:p>
          <a:p>
            <a:pPr marL="573088" indent="-463550">
              <a:spcBef>
                <a:spcPts val="0"/>
              </a:spcBef>
              <a:spcAft>
                <a:spcPts val="1200"/>
              </a:spcAft>
              <a:buFont typeface="Wingdings" pitchFamily="2" charset="2"/>
              <a:buChar char="ü"/>
            </a:pPr>
            <a:r>
              <a:rPr lang="en-US" sz="2700" dirty="0" smtClean="0"/>
              <a:t>Identify critical </a:t>
            </a:r>
            <a:r>
              <a:rPr lang="en-US" sz="2700" dirty="0"/>
              <a:t>o</a:t>
            </a:r>
            <a:r>
              <a:rPr lang="en-US" sz="2700" dirty="0" smtClean="0"/>
              <a:t>ccupations within selected industries.</a:t>
            </a:r>
          </a:p>
          <a:p>
            <a:pPr marL="573088" indent="-463550">
              <a:spcBef>
                <a:spcPts val="0"/>
              </a:spcBef>
              <a:spcAft>
                <a:spcPts val="1200"/>
              </a:spcAft>
              <a:buFont typeface="Wingdings" pitchFamily="2" charset="2"/>
              <a:buChar char="ü"/>
            </a:pPr>
            <a:r>
              <a:rPr lang="en-US" sz="2700" dirty="0" smtClean="0"/>
              <a:t>Locate and connect to local employers/partners.</a:t>
            </a:r>
          </a:p>
          <a:p>
            <a:pPr marL="573088" indent="-463550">
              <a:spcBef>
                <a:spcPts val="0"/>
              </a:spcBef>
              <a:spcAft>
                <a:spcPts val="1200"/>
              </a:spcAft>
              <a:buFont typeface="Wingdings" pitchFamily="2" charset="2"/>
              <a:buChar char="ü"/>
            </a:pPr>
            <a:r>
              <a:rPr lang="en-US" sz="2700" dirty="0"/>
              <a:t> </a:t>
            </a:r>
            <a:r>
              <a:rPr lang="en-US" sz="2700" dirty="0" smtClean="0"/>
              <a:t>Identify additional useful resources:</a:t>
            </a:r>
            <a:br>
              <a:rPr lang="en-US" sz="2700" dirty="0" smtClean="0"/>
            </a:br>
            <a:r>
              <a:rPr lang="en-US" sz="2700" dirty="0" smtClean="0"/>
              <a:t> - Help Wanted OnLine</a:t>
            </a:r>
            <a:r>
              <a:rPr lang="en-US" sz="2700" dirty="0"/>
              <a:t/>
            </a:r>
            <a:br>
              <a:rPr lang="en-US" sz="2700" dirty="0"/>
            </a:br>
            <a:r>
              <a:rPr lang="en-US" sz="2700" dirty="0" smtClean="0"/>
              <a:t> - Local Labor Market Economists</a:t>
            </a:r>
          </a:p>
          <a:p>
            <a:pPr marL="573088" indent="-463550">
              <a:spcBef>
                <a:spcPts val="0"/>
              </a:spcBef>
              <a:spcAft>
                <a:spcPts val="1200"/>
              </a:spcAft>
              <a:buFont typeface="Wingdings" pitchFamily="2" charset="2"/>
              <a:buChar char="ü"/>
            </a:pPr>
            <a:r>
              <a:rPr lang="en-US" sz="2700" dirty="0" smtClean="0"/>
              <a:t>Assemble the data to be useful.</a:t>
            </a:r>
          </a:p>
        </p:txBody>
      </p:sp>
    </p:spTree>
    <p:extLst>
      <p:ext uri="{BB962C8B-B14F-4D97-AF65-F5344CB8AC3E}">
        <p14:creationId xmlns:p14="http://schemas.microsoft.com/office/powerpoint/2010/main" val="130386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27" t="11744" r="18033" b="10176"/>
          <a:stretch/>
        </p:blipFill>
        <p:spPr bwMode="auto">
          <a:xfrm>
            <a:off x="2971800" y="1617314"/>
            <a:ext cx="6098208" cy="413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idx="4294967295"/>
          </p:nvPr>
        </p:nvSpPr>
        <p:spPr>
          <a:xfrm>
            <a:off x="381000" y="152400"/>
            <a:ext cx="7772400" cy="1327150"/>
          </a:xfrm>
        </p:spPr>
        <p:txBody>
          <a:bodyPr/>
          <a:lstStyle/>
          <a:p>
            <a:r>
              <a:rPr lang="en-US" sz="3200" b="1" dirty="0" smtClean="0"/>
              <a:t>Illinois Pathways</a:t>
            </a:r>
            <a:r>
              <a:rPr lang="en-US" dirty="0" smtClean="0"/>
              <a:t/>
            </a:r>
            <a:br>
              <a:rPr lang="en-US" dirty="0" smtClean="0"/>
            </a:br>
            <a:r>
              <a:rPr lang="en-US" sz="2000" dirty="0" smtClean="0">
                <a:hlinkClick r:id="rId4"/>
              </a:rPr>
              <a:t>http://www.ilpathways.com</a:t>
            </a:r>
            <a:endParaRPr lang="en-US" sz="2000" dirty="0"/>
          </a:p>
        </p:txBody>
      </p:sp>
      <p:sp>
        <p:nvSpPr>
          <p:cNvPr id="3" name="Subtitle 2"/>
          <p:cNvSpPr>
            <a:spLocks noGrp="1"/>
          </p:cNvSpPr>
          <p:nvPr>
            <p:ph type="subTitle" idx="4294967295"/>
          </p:nvPr>
        </p:nvSpPr>
        <p:spPr>
          <a:xfrm flipH="1">
            <a:off x="304800" y="1371600"/>
            <a:ext cx="2667000" cy="5121322"/>
          </a:xfrm>
          <a:solidFill>
            <a:schemeClr val="bg1"/>
          </a:solidFill>
        </p:spPr>
        <p:txBody>
          <a:bodyPr>
            <a:noAutofit/>
          </a:bodyPr>
          <a:lstStyle/>
          <a:p>
            <a:pPr marL="344488" indent="-287338" algn="l">
              <a:buFont typeface="+mj-lt"/>
              <a:buAutoNum type="arabicPeriod"/>
            </a:pPr>
            <a:r>
              <a:rPr lang="en-US" sz="1400" dirty="0" smtClean="0">
                <a:solidFill>
                  <a:schemeClr val="tx1"/>
                </a:solidFill>
              </a:rPr>
              <a:t>Read background information and download flyers.</a:t>
            </a:r>
            <a:br>
              <a:rPr lang="en-US" sz="1400" dirty="0" smtClean="0">
                <a:solidFill>
                  <a:schemeClr val="tx1"/>
                </a:solidFill>
              </a:rPr>
            </a:br>
            <a:endParaRPr lang="en-US" sz="1400" dirty="0" smtClean="0">
              <a:solidFill>
                <a:schemeClr val="tx1"/>
              </a:solidFill>
            </a:endParaRPr>
          </a:p>
          <a:p>
            <a:pPr marL="344488" indent="-287338" algn="l">
              <a:buFont typeface="+mj-lt"/>
              <a:buAutoNum type="arabicPeriod"/>
            </a:pPr>
            <a:r>
              <a:rPr lang="en-US" sz="1400" dirty="0" smtClean="0">
                <a:solidFill>
                  <a:schemeClr val="tx1"/>
                </a:solidFill>
              </a:rPr>
              <a:t>See the framework for each of the Illinois Pathways and related careers/labor market information.</a:t>
            </a:r>
            <a:br>
              <a:rPr lang="en-US" sz="1400" dirty="0" smtClean="0">
                <a:solidFill>
                  <a:schemeClr val="tx1"/>
                </a:solidFill>
              </a:rPr>
            </a:br>
            <a:endParaRPr lang="en-US" sz="1400" dirty="0" smtClean="0">
              <a:solidFill>
                <a:schemeClr val="tx1"/>
              </a:solidFill>
            </a:endParaRPr>
          </a:p>
          <a:p>
            <a:pPr marL="344488" indent="-287338" algn="l">
              <a:buFont typeface="+mj-lt"/>
              <a:buAutoNum type="arabicPeriod"/>
            </a:pPr>
            <a:r>
              <a:rPr lang="en-US" sz="1400" dirty="0" smtClean="0">
                <a:solidFill>
                  <a:schemeClr val="tx1"/>
                </a:solidFill>
              </a:rPr>
              <a:t>Connect to STEM Learning Exchanges.</a:t>
            </a:r>
            <a:br>
              <a:rPr lang="en-US" sz="1400" dirty="0" smtClean="0">
                <a:solidFill>
                  <a:schemeClr val="tx1"/>
                </a:solidFill>
              </a:rPr>
            </a:br>
            <a:endParaRPr lang="en-US" sz="1400" dirty="0" smtClean="0">
              <a:solidFill>
                <a:schemeClr val="tx1"/>
              </a:solidFill>
            </a:endParaRPr>
          </a:p>
          <a:p>
            <a:pPr marL="344488" indent="-287338" algn="l">
              <a:buFont typeface="+mj-lt"/>
              <a:buAutoNum type="arabicPeriod"/>
            </a:pPr>
            <a:r>
              <a:rPr lang="en-US" sz="1400" dirty="0" smtClean="0">
                <a:solidFill>
                  <a:schemeClr val="tx1"/>
                </a:solidFill>
              </a:rPr>
              <a:t>Learn about grants.</a:t>
            </a:r>
          </a:p>
          <a:p>
            <a:pPr marL="344488" indent="-287338" algn="l">
              <a:buFont typeface="+mj-lt"/>
              <a:buAutoNum type="arabicPeriod"/>
            </a:pPr>
            <a:endParaRPr lang="en-US" sz="1400" dirty="0" smtClean="0">
              <a:solidFill>
                <a:schemeClr val="tx1"/>
              </a:solidFill>
            </a:endParaRPr>
          </a:p>
          <a:p>
            <a:pPr marL="344488" indent="-287338" algn="l">
              <a:buFont typeface="+mj-lt"/>
              <a:buAutoNum type="arabicPeriod"/>
            </a:pPr>
            <a:r>
              <a:rPr lang="en-US" sz="1400" dirty="0" smtClean="0">
                <a:solidFill>
                  <a:schemeClr val="tx1"/>
                </a:solidFill>
              </a:rPr>
              <a:t>Ask </a:t>
            </a:r>
            <a:r>
              <a:rPr lang="en-US" sz="1400" dirty="0">
                <a:solidFill>
                  <a:schemeClr val="tx1"/>
                </a:solidFill>
              </a:rPr>
              <a:t>q</a:t>
            </a:r>
            <a:r>
              <a:rPr lang="en-US" sz="1400" dirty="0" smtClean="0">
                <a:solidFill>
                  <a:schemeClr val="tx1"/>
                </a:solidFill>
              </a:rPr>
              <a:t>uestions and see answers.</a:t>
            </a:r>
            <a:br>
              <a:rPr lang="en-US" sz="1400" dirty="0" smtClean="0">
                <a:solidFill>
                  <a:schemeClr val="tx1"/>
                </a:solidFill>
              </a:rPr>
            </a:br>
            <a:endParaRPr lang="en-US" sz="1400" dirty="0" smtClean="0">
              <a:solidFill>
                <a:schemeClr val="tx1"/>
              </a:solidFill>
            </a:endParaRPr>
          </a:p>
          <a:p>
            <a:pPr marL="344488" indent="-287338" algn="l">
              <a:buFont typeface="+mj-lt"/>
              <a:buAutoNum type="arabicPeriod"/>
            </a:pPr>
            <a:r>
              <a:rPr lang="en-US" sz="1400" dirty="0" smtClean="0">
                <a:solidFill>
                  <a:schemeClr val="tx1"/>
                </a:solidFill>
              </a:rPr>
              <a:t>Subscribe to  receive the latest updates.</a:t>
            </a:r>
            <a:br>
              <a:rPr lang="en-US" sz="1400" dirty="0" smtClean="0">
                <a:solidFill>
                  <a:schemeClr val="tx1"/>
                </a:solidFill>
              </a:rPr>
            </a:br>
            <a:endParaRPr lang="en-US" sz="1400" dirty="0" smtClean="0">
              <a:solidFill>
                <a:schemeClr val="tx1"/>
              </a:solidFill>
            </a:endParaRPr>
          </a:p>
          <a:p>
            <a:pPr marL="344488" indent="-287338" algn="l">
              <a:buFont typeface="+mj-lt"/>
              <a:buAutoNum type="arabicPeriod"/>
            </a:pPr>
            <a:r>
              <a:rPr lang="en-US" sz="1400" dirty="0" smtClean="0">
                <a:solidFill>
                  <a:schemeClr val="tx1"/>
                </a:solidFill>
              </a:rPr>
              <a:t>View and download resources and research.</a:t>
            </a:r>
          </a:p>
        </p:txBody>
      </p:sp>
      <p:sp>
        <p:nvSpPr>
          <p:cNvPr id="4" name="Oval 3"/>
          <p:cNvSpPr/>
          <p:nvPr/>
        </p:nvSpPr>
        <p:spPr>
          <a:xfrm>
            <a:off x="4053840" y="1920240"/>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a:t>
            </a:r>
            <a:endParaRPr lang="en-US" dirty="0"/>
          </a:p>
        </p:txBody>
      </p:sp>
      <p:sp>
        <p:nvSpPr>
          <p:cNvPr id="6" name="Oval 5"/>
          <p:cNvSpPr/>
          <p:nvPr/>
        </p:nvSpPr>
        <p:spPr>
          <a:xfrm>
            <a:off x="3444240" y="1920240"/>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4968240" y="1920240"/>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5730240" y="1943896"/>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4</a:t>
            </a:r>
          </a:p>
        </p:txBody>
      </p:sp>
      <p:sp>
        <p:nvSpPr>
          <p:cNvPr id="9" name="Oval 8"/>
          <p:cNvSpPr/>
          <p:nvPr/>
        </p:nvSpPr>
        <p:spPr>
          <a:xfrm>
            <a:off x="6187440" y="1943896"/>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5</a:t>
            </a:r>
          </a:p>
        </p:txBody>
      </p:sp>
      <p:sp>
        <p:nvSpPr>
          <p:cNvPr id="11" name="Oval 10"/>
          <p:cNvSpPr/>
          <p:nvPr/>
        </p:nvSpPr>
        <p:spPr>
          <a:xfrm>
            <a:off x="6678532" y="1943669"/>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6</a:t>
            </a:r>
            <a:endParaRPr lang="en-US" dirty="0"/>
          </a:p>
        </p:txBody>
      </p:sp>
      <p:sp>
        <p:nvSpPr>
          <p:cNvPr id="12" name="Oval 11"/>
          <p:cNvSpPr/>
          <p:nvPr/>
        </p:nvSpPr>
        <p:spPr>
          <a:xfrm>
            <a:off x="7227172" y="1938096"/>
            <a:ext cx="365760" cy="365760"/>
          </a:xfrm>
          <a:prstGeom prst="ellipse">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7</a:t>
            </a:r>
            <a:endParaRPr lang="en-US" dirty="0"/>
          </a:p>
        </p:txBody>
      </p:sp>
    </p:spTree>
    <p:extLst>
      <p:ext uri="{BB962C8B-B14F-4D97-AF65-F5344CB8AC3E}">
        <p14:creationId xmlns:p14="http://schemas.microsoft.com/office/powerpoint/2010/main" val="1853379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61" t="14666" r="26305" b="19000"/>
          <a:stretch/>
        </p:blipFill>
        <p:spPr bwMode="auto">
          <a:xfrm>
            <a:off x="76350" y="-5600"/>
            <a:ext cx="8915250" cy="6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28600" y="1804916"/>
            <a:ext cx="1676400" cy="2590800"/>
          </a:xfrm>
          <a:prstGeom prst="roundRect">
            <a:avLst/>
          </a:prstGeom>
          <a:noFill/>
          <a:ln w="571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5" name="Straight Arrow Connector 14"/>
          <p:cNvCxnSpPr/>
          <p:nvPr/>
        </p:nvCxnSpPr>
        <p:spPr>
          <a:xfrm flipH="1">
            <a:off x="1415955" y="1500116"/>
            <a:ext cx="457200" cy="6096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81200" y="1418229"/>
            <a:ext cx="609600" cy="6096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0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808038"/>
            <a:ext cx="8229600" cy="639762"/>
          </a:xfrm>
        </p:spPr>
        <p:txBody>
          <a:bodyPr>
            <a:normAutofit fontScale="90000"/>
          </a:bodyPr>
          <a:lstStyle/>
          <a:p>
            <a:r>
              <a:rPr lang="en-US" b="1" dirty="0" smtClean="0"/>
              <a:t>IDES and Illinois Pathways Websites</a:t>
            </a:r>
            <a:endParaRPr lang="en-US" b="1" dirty="0"/>
          </a:p>
        </p:txBody>
      </p:sp>
      <p:sp>
        <p:nvSpPr>
          <p:cNvPr id="3" name="Content Placeholder 2"/>
          <p:cNvSpPr>
            <a:spLocks noGrp="1"/>
          </p:cNvSpPr>
          <p:nvPr>
            <p:ph idx="1"/>
          </p:nvPr>
        </p:nvSpPr>
        <p:spPr>
          <a:xfrm>
            <a:off x="381000" y="1600201"/>
            <a:ext cx="8305800" cy="5181599"/>
          </a:xfrm>
        </p:spPr>
        <p:txBody>
          <a:bodyPr>
            <a:noAutofit/>
          </a:bodyPr>
          <a:lstStyle/>
          <a:p>
            <a:r>
              <a:rPr lang="en-US" sz="2400" dirty="0" smtClean="0"/>
              <a:t>Key sources of state, regional, and local:</a:t>
            </a:r>
          </a:p>
          <a:p>
            <a:endParaRPr lang="en-US" sz="2400" dirty="0" smtClean="0"/>
          </a:p>
          <a:p>
            <a:pPr marL="914400" lvl="1" indent="-503238">
              <a:buFont typeface="Wingdings" pitchFamily="2" charset="2"/>
              <a:buChar char="ü"/>
            </a:pPr>
            <a:r>
              <a:rPr lang="en-US" sz="2200" dirty="0" smtClean="0"/>
              <a:t>career clusters &gt; pathways &gt; critical occupations ≈ </a:t>
            </a:r>
            <a:br>
              <a:rPr lang="en-US" sz="2200" dirty="0" smtClean="0"/>
            </a:br>
            <a:r>
              <a:rPr lang="en-US" sz="2200" dirty="0" smtClean="0"/>
              <a:t>growing, “in-demand” careers</a:t>
            </a:r>
          </a:p>
          <a:p>
            <a:pPr marL="914400" lvl="1" indent="-503238">
              <a:buFont typeface="Wingdings" pitchFamily="2" charset="2"/>
              <a:buChar char="ü"/>
            </a:pPr>
            <a:r>
              <a:rPr lang="en-US" sz="2200" dirty="0" smtClean="0"/>
              <a:t>industry and occupational employment projections</a:t>
            </a:r>
          </a:p>
          <a:p>
            <a:pPr marL="914400" lvl="1" indent="-503238">
              <a:buFont typeface="Wingdings" pitchFamily="2" charset="2"/>
              <a:buChar char="ü"/>
            </a:pPr>
            <a:r>
              <a:rPr lang="en-US" sz="2200" dirty="0" smtClean="0"/>
              <a:t>occupational wage data</a:t>
            </a:r>
          </a:p>
          <a:p>
            <a:pPr marL="914400" lvl="1" indent="-503238">
              <a:buFont typeface="Wingdings" pitchFamily="2" charset="2"/>
              <a:buChar char="ü"/>
            </a:pPr>
            <a:r>
              <a:rPr lang="en-US" sz="2200" dirty="0" smtClean="0"/>
              <a:t>supply-demand analysis</a:t>
            </a:r>
          </a:p>
          <a:p>
            <a:pPr marL="914400" lvl="1" indent="-503238">
              <a:buFont typeface="Wingdings" pitchFamily="2" charset="2"/>
              <a:buChar char="ü"/>
            </a:pPr>
            <a:r>
              <a:rPr lang="en-US" sz="2200" dirty="0" smtClean="0"/>
              <a:t>postsecondary </a:t>
            </a:r>
            <a:r>
              <a:rPr lang="en-US" sz="2200" dirty="0"/>
              <a:t>training </a:t>
            </a:r>
            <a:r>
              <a:rPr lang="en-US" sz="2200" dirty="0" smtClean="0"/>
              <a:t>programs</a:t>
            </a:r>
          </a:p>
          <a:p>
            <a:pPr marL="914400" lvl="1" indent="-503238">
              <a:buFont typeface="Wingdings" pitchFamily="2" charset="2"/>
              <a:buChar char="ü"/>
            </a:pPr>
            <a:r>
              <a:rPr lang="en-US" sz="2200" dirty="0" smtClean="0"/>
              <a:t>additional </a:t>
            </a:r>
            <a:r>
              <a:rPr lang="en-US" sz="2200" dirty="0" smtClean="0"/>
              <a:t>resources.</a:t>
            </a:r>
            <a:endParaRPr lang="en-US" sz="2200" dirty="0" smtClean="0"/>
          </a:p>
          <a:p>
            <a:pPr>
              <a:buNone/>
            </a:pPr>
            <a:endParaRPr lang="en-US" sz="2400" dirty="0" smtClean="0"/>
          </a:p>
          <a:p>
            <a:pPr>
              <a:buNone/>
            </a:pPr>
            <a:r>
              <a:rPr lang="en-US" sz="2400" dirty="0" smtClean="0">
                <a:hlinkClick r:id="rId3"/>
              </a:rPr>
              <a:t>http://www.ides.illinois.gov/lmi</a:t>
            </a:r>
            <a:endParaRPr lang="en-US" sz="2400" dirty="0" smtClean="0"/>
          </a:p>
          <a:p>
            <a:pPr>
              <a:buNone/>
            </a:pPr>
            <a:r>
              <a:rPr lang="en-US" sz="2400" dirty="0" smtClean="0">
                <a:hlinkClick r:id="rId4"/>
              </a:rPr>
              <a:t>http://www.ilpathways.com</a:t>
            </a:r>
            <a:r>
              <a:rPr lang="en-US" sz="2400"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1">
      <a:dk1>
        <a:sysClr val="windowText" lastClr="000000"/>
      </a:dk1>
      <a:lt1>
        <a:sysClr val="window" lastClr="FFFFFF"/>
      </a:lt1>
      <a:dk2>
        <a:srgbClr val="C4652D"/>
      </a:dk2>
      <a:lt2>
        <a:srgbClr val="DEDEDE"/>
      </a:lt2>
      <a:accent1>
        <a:srgbClr val="53548A"/>
      </a:accent1>
      <a:accent2>
        <a:srgbClr val="002D89"/>
      </a:accent2>
      <a:accent3>
        <a:srgbClr val="C4652D"/>
      </a:accent3>
      <a:accent4>
        <a:srgbClr val="C4652D"/>
      </a:accent4>
      <a:accent5>
        <a:srgbClr val="8B5D3D"/>
      </a:accent5>
      <a:accent6>
        <a:srgbClr val="5C92B5"/>
      </a:accent6>
      <a:hlink>
        <a:srgbClr val="002060"/>
      </a:hlink>
      <a:folHlink>
        <a:srgbClr val="002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944</TotalTime>
  <Words>815</Words>
  <Application>Microsoft Office PowerPoint</Application>
  <PresentationFormat>On-screen Show (4:3)</PresentationFormat>
  <Paragraphs>231</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Urban</vt:lpstr>
      <vt:lpstr>Acrobat Document</vt:lpstr>
      <vt:lpstr>PowerPoint Presentation</vt:lpstr>
      <vt:lpstr>PowerPoint Presentation</vt:lpstr>
      <vt:lpstr>PowerPoint Presentation</vt:lpstr>
      <vt:lpstr>PowerPoint Presentation</vt:lpstr>
      <vt:lpstr>PowerPoint Presentation</vt:lpstr>
      <vt:lpstr>Objective:  Establish a Labor Market Review Process</vt:lpstr>
      <vt:lpstr>Illinois Pathways http://www.ilpathways.com</vt:lpstr>
      <vt:lpstr>PowerPoint Presentation</vt:lpstr>
      <vt:lpstr>IDES and Illinois Pathways Websites</vt:lpstr>
      <vt:lpstr>Illinois Pathway Initiative</vt:lpstr>
      <vt:lpstr>Critical Occupations within Selected Industries/Pathways</vt:lpstr>
      <vt:lpstr>Critical Occupations within Selected Industries/Pathways</vt:lpstr>
      <vt:lpstr>Critical Occupations  within Selected Industries/Pathways</vt:lpstr>
      <vt:lpstr>Critical Occupations  within Selected Industries/Pathways</vt:lpstr>
      <vt:lpstr>Critical Occupations within Selected Industries/ Pathways</vt:lpstr>
      <vt:lpstr>Critical Occupations within Selected Industries/Pathways</vt:lpstr>
      <vt:lpstr>PowerPoint Presentation</vt:lpstr>
      <vt:lpstr>Makeup of the Regional Economy</vt:lpstr>
      <vt:lpstr>PowerPoint Presentation</vt:lpstr>
      <vt:lpstr>PowerPoint Presentation</vt:lpstr>
      <vt:lpstr>Makeup of the Regional Economy</vt:lpstr>
      <vt:lpstr>Identify and Connect to Local Employers/Partners</vt:lpstr>
      <vt:lpstr>PowerPoint Presentation</vt:lpstr>
      <vt:lpstr>Identify Local Employers/Partners</vt:lpstr>
      <vt:lpstr>Other Resources</vt:lpstr>
      <vt:lpstr>Assembling the Data to be Useful</vt:lpstr>
      <vt:lpstr>Assembling the Data to be Useful</vt:lpstr>
      <vt:lpstr>Need Assistance? </vt:lpstr>
      <vt:lpstr>Resources</vt:lpstr>
      <vt:lpstr>Questions and Answers</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Labor Market Information to Analyze POS and Career Clusters</dc:title>
  <dc:creator>mdaniel</dc:creator>
  <cp:lastModifiedBy>Chelsea Jones</cp:lastModifiedBy>
  <cp:revision>149</cp:revision>
  <cp:lastPrinted>2013-02-21T18:01:57Z</cp:lastPrinted>
  <dcterms:created xsi:type="dcterms:W3CDTF">2013-02-08T16:10:47Z</dcterms:created>
  <dcterms:modified xsi:type="dcterms:W3CDTF">2013-02-21T18:27:44Z</dcterms:modified>
</cp:coreProperties>
</file>